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300" r:id="rId4"/>
    <p:sldId id="299" r:id="rId5"/>
    <p:sldId id="284" r:id="rId6"/>
    <p:sldId id="285" r:id="rId7"/>
    <p:sldId id="264" r:id="rId8"/>
    <p:sldId id="257" r:id="rId9"/>
    <p:sldId id="270" r:id="rId10"/>
    <p:sldId id="276" r:id="rId11"/>
    <p:sldId id="269" r:id="rId12"/>
    <p:sldId id="265" r:id="rId13"/>
    <p:sldId id="279" r:id="rId14"/>
    <p:sldId id="278" r:id="rId15"/>
    <p:sldId id="277" r:id="rId16"/>
    <p:sldId id="280" r:id="rId17"/>
    <p:sldId id="271" r:id="rId18"/>
    <p:sldId id="282" r:id="rId19"/>
    <p:sldId id="281" r:id="rId20"/>
    <p:sldId id="301" r:id="rId21"/>
    <p:sldId id="294" r:id="rId22"/>
    <p:sldId id="286" r:id="rId23"/>
    <p:sldId id="283" r:id="rId24"/>
    <p:sldId id="261" r:id="rId25"/>
    <p:sldId id="287" r:id="rId26"/>
    <p:sldId id="289" r:id="rId27"/>
    <p:sldId id="290" r:id="rId28"/>
    <p:sldId id="291" r:id="rId29"/>
    <p:sldId id="288" r:id="rId30"/>
    <p:sldId id="292" r:id="rId31"/>
    <p:sldId id="293" r:id="rId32"/>
    <p:sldId id="275" r:id="rId33"/>
    <p:sldId id="266" r:id="rId34"/>
    <p:sldId id="295" r:id="rId35"/>
    <p:sldId id="273" r:id="rId36"/>
    <p:sldId id="268" r:id="rId37"/>
    <p:sldId id="274" r:id="rId38"/>
    <p:sldId id="259" r:id="rId39"/>
    <p:sldId id="258" r:id="rId40"/>
    <p:sldId id="297" r:id="rId41"/>
    <p:sldId id="296" r:id="rId42"/>
    <p:sldId id="298" r:id="rId4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9F5"/>
    <a:srgbClr val="045C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1T13:51:41.67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14261 0 24575,'1'0'0,"0"0"0,0 0 0,0 0 0,1 0 0,-1 1 0,0-1 0,0 0 0,0 0 0,0 1 0,0-1 0,0 0 0,0 1 0,0-1 0,0 1 0,0-1 0,0 1 0,0 0 0,0-1 0,0 1 0,0 0 0,0 0 0,-1 0 0,1 0 0,0-1 0,-1 1 0,2 2 0,-2-1 0,1 0 0,0 1 0,-1-1 0,0 0 0,1 1 0,-1-1 0,0 1 0,0-1 0,-1 0 0,1 1 0,-1 4 0,-3 4 0,1 1 0,-2-1 0,1 0 0,-8 12 0,-16 22 0,-2-1 0,-61 68 0,16-21 0,-388 486 0,243-282 0,74-95 0,49-59 0,-33 41 0,71-117 0,-103 89 0,-76 38 0,24-21 0,-830 654 0,737-590 0,-68 49 0,276-209 0,-100 69 0,115-92 0,-266 154 0,-538 294 0,694-383 0,-248 167 0,291-175 0,-170 93 0,-181 76 0,452-250 0,-502 295 0,12 20 0,318-198 0,-83 58 0,-328 250 0,355-272 0,-51 35 0,-395 297 0,629-447 0,-129 98 0,75-54 0,54-40 0,-219 149 0,-14 1 0,285-191 0,-165 132 0,79-67 0,31-25 0,-1 1 0,50-37 0,-51 45 0,-62 56 0,-46 41 0,168-136 0,9-6 0,-1-3 0,-2-1 0,-62 42 0,51-45 0,12-8 0,1 2 0,-48 37 0,47-26 0,0 1 0,3 2 0,0 1 0,3 1 0,-37 62 0,-108 183 0,137-228 0,-3 0 0,-75 80 0,69-84 0,1 2 0,-52 82 0,73-101-74,-1-1-1,-2-1 0,-1-1 0,-48 41 0,38-37-916,5-3-5835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1T13:51:46.83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9 45 24575,'-1'0'0,"0"-1"0,1 1 0,-1-1 0,0 0 0,1 1 0,-1-1 0,1 0 0,-1 0 0,1 0 0,-1 1 0,1-1 0,0 0 0,-1 0 0,1 0 0,0 0 0,0 0 0,0 0 0,0 1 0,0-1 0,-1 0 0,2 0 0,-1 0 0,0 0 0,0 0 0,0 0 0,0 0 0,0 0 0,1 0 0,-1 1 0,1-1 0,-1 0 0,0 0 0,1 0 0,-1 1 0,1-1 0,0-1 0,1 1 0,0-1 0,-1 1 0,1 0 0,0 0 0,0 0 0,0 0 0,0 0 0,0 0 0,0 0 0,0 1 0,0-1 0,0 1 0,0-1 0,0 1 0,0 0 0,3 0 0,3 1 0,0 1 0,0-1 0,0 2 0,0-1 0,0 1 0,-1 0 0,0 1 0,1 0 0,-1 0 0,0 1 0,7 5 0,-7-5 0,118 87 0,113 106 0,62 101 0,-96-92 0,282 272 0,14-31 0,-323-297 0,469 423 0,-545-483 0,150 176 0,-195-199 0,66 103 0,160 256 0,-206-328 0,165 166 0,-182-206 0,532 494 0,320 242 0,-315-277 0,-561-489 0,167 127 0,52 42 0,-170-127 0,318 247 0,187 48 0,-281-181 0,-32-24 0,477 200 0,548 200 0,-949-380 0,-63-30 0,-13 3 0,-16 5 0,145 97 0,-334-205 0,218 141 0,-207-137 0,-57-36 0,51 27 0,396 152 0,-373-161 0,495 172 0,-316-114 0,-261-90-93,20 7-225,-1 2 0,0 1 0,45 27 0,-50-21-6508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1T13:52:16.12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24575,'5'0'0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4803168-A58D-1C62-7551-72148B18AE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9ED79DA-ED00-EB77-3080-8C6FA52BFD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A73357F-89FB-928D-C515-68F122616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FC7F0-2A25-4C42-99F6-CC59776C0E0D}" type="datetimeFigureOut">
              <a:rPr lang="fi-FI" smtClean="0"/>
              <a:t>5.4.2024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C3BD798-7ABE-F86A-F0E9-CD74DD301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FB2FA17-BE64-E92D-BF43-34844FEE6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3F5E-2136-4B0B-BD9A-BE39E6E07DB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83584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31BD427-C11C-D05D-03C0-DF62870B9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40224DC9-9B32-5EBB-75DE-3E3D2F17C6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CE4320E-7E4D-0334-3098-268E8C06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FC7F0-2A25-4C42-99F6-CC59776C0E0D}" type="datetimeFigureOut">
              <a:rPr lang="fi-FI" smtClean="0"/>
              <a:t>5.4.2024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BAACD0E-5BDB-E032-4511-0015C714E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7F1BF46-C780-6912-1CCC-6B10304CF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3F5E-2136-4B0B-BD9A-BE39E6E07DB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35668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A5A867FE-2B9E-6972-56E6-EB8C4C06AD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E3463841-F0C3-E80E-1517-DDDFF52CC0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78A406F-47D7-DFAA-FD06-CCEE7E4C5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FC7F0-2A25-4C42-99F6-CC59776C0E0D}" type="datetimeFigureOut">
              <a:rPr lang="fi-FI" smtClean="0"/>
              <a:t>5.4.2024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34B0287-BE04-D906-A822-C12515E04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7022614-4C0A-06A1-6C08-6F8B6898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3F5E-2136-4B0B-BD9A-BE39E6E07DB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5777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DD3CBAE-040B-360C-A548-CCB6DDE98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0F33B04-A829-3000-7D78-6D58BC536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4D0A336-A915-B1E5-322F-D9B6010B8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FC7F0-2A25-4C42-99F6-CC59776C0E0D}" type="datetimeFigureOut">
              <a:rPr lang="fi-FI" smtClean="0"/>
              <a:t>5.4.2024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B82C094-3473-D1E0-3AD7-4CBD0BC1A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AB14A2D-BAEE-3906-0CFE-CA374B56A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3F5E-2136-4B0B-BD9A-BE39E6E07DB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0036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C3D2DB7-91F8-A7B1-53D6-5C08D8B01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65819B4-0374-F0FF-F491-F9478AFAB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B1993D7-09CF-901C-AD8D-FBF57D228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FC7F0-2A25-4C42-99F6-CC59776C0E0D}" type="datetimeFigureOut">
              <a:rPr lang="fi-FI" smtClean="0"/>
              <a:t>5.4.2024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F20292B-17B4-3BDA-4118-C7D55310F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371267B-2EDB-7D10-DB40-32C36D27A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3F5E-2136-4B0B-BD9A-BE39E6E07DB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10450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777B6FB-FD5A-2473-66E8-9B54D1CA3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D28A5DD-44B4-4EE2-73CD-F462041F96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50F5DA0-D081-66D4-8AD3-C9126AC8AB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BA3C635-CEE2-CC69-8A08-27CE051BD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FC7F0-2A25-4C42-99F6-CC59776C0E0D}" type="datetimeFigureOut">
              <a:rPr lang="fi-FI" smtClean="0"/>
              <a:t>5.4.2024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A7814B4-0AA5-A9FB-3AE6-8FEDAD4D4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6EE5E50-4BAC-6128-D7AB-061490448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3F5E-2136-4B0B-BD9A-BE39E6E07DB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18875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B107E0D-7173-22BC-C153-DB4B83623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2984FC2-D3BB-C908-F5D0-0B2111B7C1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58A4036-3058-8C0C-AC85-573147E84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020CBC98-12F3-5C5F-FC2B-32534C218A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F9ECE10C-055F-6370-AF1A-1E5CC4273F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67DED6D4-2B7C-C9FF-2BF4-64F7C4891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FC7F0-2A25-4C42-99F6-CC59776C0E0D}" type="datetimeFigureOut">
              <a:rPr lang="fi-FI" smtClean="0"/>
              <a:t>5.4.2024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5F4CBABB-45BE-3831-81B6-65339A584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C36BCBE7-DF87-49FD-A804-7081EB3E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3F5E-2136-4B0B-BD9A-BE39E6E07DB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24968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41B5745-4BEB-8723-C03E-53675C39E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64DD9427-92E3-62DE-EFEE-6E31D4107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FC7F0-2A25-4C42-99F6-CC59776C0E0D}" type="datetimeFigureOut">
              <a:rPr lang="fi-FI" smtClean="0"/>
              <a:t>5.4.2024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725D6C1-9A82-D342-7542-D280CB99B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2500027-78B3-11BA-D393-F46D354EA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3F5E-2136-4B0B-BD9A-BE39E6E07DB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80876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CDF12C58-8827-9C71-A27A-DE5B196F1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FC7F0-2A25-4C42-99F6-CC59776C0E0D}" type="datetimeFigureOut">
              <a:rPr lang="fi-FI" smtClean="0"/>
              <a:t>5.4.2024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2FA831F-C776-FD5E-8182-74D06FC4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D324154-647C-C517-F1FB-F11C99488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3F5E-2136-4B0B-BD9A-BE39E6E07DB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9267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BFD2BDF-FB61-4BBC-36D1-175323147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FD30EB3-DF0A-3D33-3D5B-FBA114469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1EDFC4E-6FCD-C03F-4D3E-850FCA0FEA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65D0772-F3A3-A078-C508-EB17BC630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FC7F0-2A25-4C42-99F6-CC59776C0E0D}" type="datetimeFigureOut">
              <a:rPr lang="fi-FI" smtClean="0"/>
              <a:t>5.4.2024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45200DC-2D4D-0C5C-D933-ED4632D65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2E69B24-B5E8-531D-51DE-70F552722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3F5E-2136-4B0B-BD9A-BE39E6E07DB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64595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BFF83DF-827D-19AE-36F2-6F0190C1B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A64BC1A8-47EC-8707-FE8F-0F82E4FBA1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538AFF8-5274-1BE0-4C4B-F35C5C47D8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3778A75-8624-B391-0BB3-1741484FE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FC7F0-2A25-4C42-99F6-CC59776C0E0D}" type="datetimeFigureOut">
              <a:rPr lang="fi-FI" smtClean="0"/>
              <a:t>5.4.2024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7EED60B-2EDA-07DD-0660-B020B7CA8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3379ED4-2F2D-306B-34CA-2C218E80B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3F5E-2136-4B0B-BD9A-BE39E6E07DB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16952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73231E63-064F-A0E0-CEB7-02733949B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EA249CD-7111-DADA-61A9-08E340F3B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35D0C81-D7C5-2BDD-2DF2-A98A59B9CF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FC7F0-2A25-4C42-99F6-CC59776C0E0D}" type="datetimeFigureOut">
              <a:rPr lang="fi-FI" smtClean="0"/>
              <a:t>5.4.2024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1752330-20B3-9F5C-1E87-0B9C333645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CE51A40-B7CA-AABF-540D-CFABD919A0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43F5E-2136-4B0B-BD9A-BE39E6E07DB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3674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20.png"/><Relationship Id="rId7" Type="http://schemas.openxmlformats.org/officeDocument/2006/relationships/image" Target="../media/image3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customXml" Target="../ink/ink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customXml" Target="../ink/ink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C3E159C-0CBD-E5AD-E849-C30D96912F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638355"/>
            <a:ext cx="9144001" cy="4822166"/>
          </a:xfrm>
        </p:spPr>
        <p:txBody>
          <a:bodyPr>
            <a:normAutofit fontScale="90000"/>
          </a:bodyPr>
          <a:lstStyle/>
          <a:p>
            <a:br>
              <a:rPr lang="en-GB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 err="1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Infoa</a:t>
            </a:r>
            <a:br>
              <a:rPr lang="en-GB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Seinäjoen </a:t>
            </a:r>
            <a:br>
              <a:rPr lang="en-GB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 err="1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Siirtolapuutarhan</a:t>
            </a:r>
            <a:br>
              <a:rPr lang="en-GB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 err="1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rakentamisesta</a:t>
            </a:r>
            <a:br>
              <a:rPr lang="en-GB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br>
              <a:rPr lang="en-GB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b="1" dirty="0">
              <a:solidFill>
                <a:srgbClr val="045C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2D75713-F1E2-CD67-C197-ABCDCB1B18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60521"/>
            <a:ext cx="9144000" cy="560716"/>
          </a:xfrm>
        </p:spPr>
        <p:txBody>
          <a:bodyPr/>
          <a:lstStyle/>
          <a:p>
            <a:endParaRPr lang="fi-FI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FD6B3EB-A769-A104-0039-FAEE6C0AD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789" y="6306311"/>
            <a:ext cx="2566421" cy="292377"/>
          </a:xfrm>
          <a:prstGeom prst="rect">
            <a:avLst/>
          </a:prstGeom>
        </p:spPr>
      </p:pic>
      <p:pic>
        <p:nvPicPr>
          <p:cNvPr id="9" name="Sisällön paikkamerkki 4" descr="Kuva, joka sisältää kohteen Grafiikka, graafinen suunnittelu, Värikkyys, taide&#10;&#10;Kuvaus luotu automaattisesti">
            <a:extLst>
              <a:ext uri="{FF2B5EF4-FFF2-40B4-BE49-F238E27FC236}">
                <a16:creationId xmlns:a16="http://schemas.microsoft.com/office/drawing/2014/main" id="{BC3411B5-2EEF-F8D0-F25F-B55E8D9D84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996" y="-38819"/>
            <a:ext cx="29190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5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CCCAF059-8D81-F737-5582-6C0A96713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51689"/>
            <a:ext cx="3932237" cy="626428"/>
          </a:xfrm>
        </p:spPr>
        <p:txBody>
          <a:bodyPr/>
          <a:lstStyle/>
          <a:p>
            <a:r>
              <a:rPr lang="fi-FI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Kujien nimet</a:t>
            </a:r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22642CCF-727E-5F4A-5248-BC99B91BCB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273996"/>
            <a:ext cx="2566421" cy="4781364"/>
          </a:xfrm>
        </p:spPr>
        <p:txBody>
          <a:bodyPr>
            <a:normAutofit fontScale="92500" lnSpcReduction="20000"/>
          </a:bodyPr>
          <a:lstStyle/>
          <a:p>
            <a:r>
              <a:rPr lang="fi-FI" sz="2200" dirty="0">
                <a:latin typeface="Arial" panose="020B0604020202020204" pitchFamily="34" charset="0"/>
                <a:cs typeface="Arial" panose="020B0604020202020204" pitchFamily="34" charset="0"/>
              </a:rPr>
              <a:t>1. Raparperikuja</a:t>
            </a:r>
          </a:p>
          <a:p>
            <a:r>
              <a:rPr lang="fi-FI" sz="2200" dirty="0">
                <a:latin typeface="Arial" panose="020B0604020202020204" pitchFamily="34" charset="0"/>
                <a:cs typeface="Arial" panose="020B0604020202020204" pitchFamily="34" charset="0"/>
              </a:rPr>
              <a:t>2. Tomaattikuja</a:t>
            </a:r>
          </a:p>
          <a:p>
            <a:r>
              <a:rPr lang="fi-FI" sz="2200" dirty="0">
                <a:latin typeface="Arial" panose="020B0604020202020204" pitchFamily="34" charset="0"/>
                <a:cs typeface="Arial" panose="020B0604020202020204" pitchFamily="34" charset="0"/>
              </a:rPr>
              <a:t>3. Pinaattikuja</a:t>
            </a:r>
          </a:p>
          <a:p>
            <a:r>
              <a:rPr lang="fi-FI" sz="2200" dirty="0">
                <a:latin typeface="Arial" panose="020B0604020202020204" pitchFamily="34" charset="0"/>
                <a:cs typeface="Arial" panose="020B0604020202020204" pitchFamily="34" charset="0"/>
              </a:rPr>
              <a:t>4. Lipstikkakuja</a:t>
            </a:r>
          </a:p>
          <a:p>
            <a:r>
              <a:rPr lang="fi-FI" sz="2200" dirty="0">
                <a:latin typeface="Arial" panose="020B0604020202020204" pitchFamily="34" charset="0"/>
                <a:cs typeface="Arial" panose="020B0604020202020204" pitchFamily="34" charset="0"/>
              </a:rPr>
              <a:t>5. Kurkkukuja</a:t>
            </a:r>
          </a:p>
          <a:p>
            <a:r>
              <a:rPr lang="fi-FI" sz="2200" dirty="0">
                <a:latin typeface="Arial" panose="020B0604020202020204" pitchFamily="34" charset="0"/>
                <a:cs typeface="Arial" panose="020B0604020202020204" pitchFamily="34" charset="0"/>
              </a:rPr>
              <a:t>6. Persiljakuja</a:t>
            </a:r>
          </a:p>
          <a:p>
            <a:r>
              <a:rPr lang="fi-FI" sz="2200" dirty="0">
                <a:latin typeface="Arial" panose="020B0604020202020204" pitchFamily="34" charset="0"/>
                <a:cs typeface="Arial" panose="020B0604020202020204" pitchFamily="34" charset="0"/>
              </a:rPr>
              <a:t>7. Tillikuja</a:t>
            </a:r>
          </a:p>
          <a:p>
            <a:r>
              <a:rPr lang="fi-FI" sz="2200" dirty="0">
                <a:latin typeface="Arial" panose="020B0604020202020204" pitchFamily="34" charset="0"/>
                <a:cs typeface="Arial" panose="020B0604020202020204" pitchFamily="34" charset="0"/>
              </a:rPr>
              <a:t>8. Kaalikuja</a:t>
            </a:r>
          </a:p>
          <a:p>
            <a:r>
              <a:rPr lang="fi-FI" sz="2200" dirty="0">
                <a:latin typeface="Arial" panose="020B0604020202020204" pitchFamily="34" charset="0"/>
                <a:cs typeface="Arial" panose="020B0604020202020204" pitchFamily="34" charset="0"/>
              </a:rPr>
              <a:t>9. Parsakuja</a:t>
            </a:r>
          </a:p>
          <a:p>
            <a:r>
              <a:rPr lang="fi-FI" sz="2200" dirty="0">
                <a:latin typeface="Arial" panose="020B0604020202020204" pitchFamily="34" charset="0"/>
                <a:cs typeface="Arial" panose="020B0604020202020204" pitchFamily="34" charset="0"/>
              </a:rPr>
              <a:t>10. Sipulikuja</a:t>
            </a:r>
          </a:p>
          <a:p>
            <a:r>
              <a:rPr lang="fi-FI" sz="2200" dirty="0">
                <a:latin typeface="Arial" panose="020B0604020202020204" pitchFamily="34" charset="0"/>
                <a:cs typeface="Arial" panose="020B0604020202020204" pitchFamily="34" charset="0"/>
              </a:rPr>
              <a:t>11. Nauriskuja</a:t>
            </a:r>
          </a:p>
          <a:p>
            <a:r>
              <a:rPr lang="fi-FI" sz="2200" dirty="0">
                <a:latin typeface="Arial" panose="020B0604020202020204" pitchFamily="34" charset="0"/>
                <a:cs typeface="Arial" panose="020B0604020202020204" pitchFamily="34" charset="0"/>
              </a:rPr>
              <a:t>12. Porkkanakuja</a:t>
            </a:r>
          </a:p>
          <a:p>
            <a:r>
              <a:rPr lang="fi-FI" sz="2200" dirty="0">
                <a:latin typeface="Arial" panose="020B0604020202020204" pitchFamily="34" charset="0"/>
                <a:cs typeface="Arial" panose="020B0604020202020204" pitchFamily="34" charset="0"/>
              </a:rPr>
              <a:t>13. Perunakuja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FD6B3EB-A769-A104-0039-FAEE6C0AD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6306311"/>
            <a:ext cx="2566421" cy="292377"/>
          </a:xfrm>
          <a:prstGeom prst="rect">
            <a:avLst/>
          </a:prstGeom>
        </p:spPr>
      </p:pic>
      <p:pic>
        <p:nvPicPr>
          <p:cNvPr id="7" name="Sisällön paikkamerkki 4" descr="Kuva, joka sisältää kohteen Grafiikka, graafinen suunnittelu, Värikkyys, taide&#10;&#10;Kuvaus luotu automaattisesti">
            <a:extLst>
              <a:ext uri="{FF2B5EF4-FFF2-40B4-BE49-F238E27FC236}">
                <a16:creationId xmlns:a16="http://schemas.microsoft.com/office/drawing/2014/main" id="{89B7FFF0-562B-4DED-7164-BD0AB17FCA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996" y="0"/>
            <a:ext cx="2919004" cy="6858000"/>
          </a:xfrm>
          <a:prstGeom prst="rect">
            <a:avLst/>
          </a:prstGeom>
        </p:spPr>
      </p:pic>
      <p:sp>
        <p:nvSpPr>
          <p:cNvPr id="13" name="Tekstin paikkamerkki 9">
            <a:extLst>
              <a:ext uri="{FF2B5EF4-FFF2-40B4-BE49-F238E27FC236}">
                <a16:creationId xmlns:a16="http://schemas.microsoft.com/office/drawing/2014/main" id="{86837EB9-4D5B-6CFB-84D8-6A4FD60E9790}"/>
              </a:ext>
            </a:extLst>
          </p:cNvPr>
          <p:cNvSpPr txBox="1">
            <a:spLocks/>
          </p:cNvSpPr>
          <p:nvPr/>
        </p:nvSpPr>
        <p:spPr>
          <a:xfrm>
            <a:off x="6800261" y="1523206"/>
            <a:ext cx="3932237" cy="3811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A95DC9EF-CF65-12C2-DD27-FBA0B03071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5" b="2926"/>
          <a:stretch/>
        </p:blipFill>
        <p:spPr>
          <a:xfrm>
            <a:off x="5391740" y="565079"/>
            <a:ext cx="5960472" cy="5741232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2BEA244D-A274-09C7-1EA9-372511F231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0400" y="551689"/>
            <a:ext cx="7005835" cy="592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40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5C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2DC2A9-72D7-9B1C-D591-2CAF4C59C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5119"/>
            <a:ext cx="10515600" cy="3586479"/>
          </a:xfrm>
        </p:spPr>
        <p:txBody>
          <a:bodyPr>
            <a:normAutofit/>
          </a:bodyPr>
          <a:lstStyle/>
          <a:p>
            <a:pPr algn="ctr"/>
            <a:r>
              <a:rPr lang="en-GB" sz="6000" dirty="0" err="1">
                <a:solidFill>
                  <a:srgbClr val="F5F9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Rakennustavan</a:t>
            </a:r>
            <a:r>
              <a:rPr lang="en-GB" sz="6000" dirty="0">
                <a:solidFill>
                  <a:srgbClr val="F5F9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000" dirty="0" err="1">
                <a:solidFill>
                  <a:srgbClr val="F5F9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ohjeistusta</a:t>
            </a:r>
            <a:br>
              <a:rPr lang="en-GB" sz="6000" dirty="0">
                <a:solidFill>
                  <a:srgbClr val="F5F9F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sz="6000" b="1" dirty="0">
              <a:solidFill>
                <a:srgbClr val="F5F9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18927A14-EA97-650C-E1DA-7113C8BE2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81599"/>
            <a:ext cx="10515600" cy="995363"/>
          </a:xfrm>
        </p:spPr>
        <p:txBody>
          <a:bodyPr/>
          <a:lstStyle/>
          <a:p>
            <a:pPr marL="0" indent="0">
              <a:buNone/>
            </a:pPr>
            <a:endParaRPr lang="fi-FI" dirty="0">
              <a:solidFill>
                <a:srgbClr val="F5F9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911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2DC2A9-72D7-9B1C-D591-2CAF4C59C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21835"/>
          </a:xfrm>
        </p:spPr>
        <p:txBody>
          <a:bodyPr>
            <a:normAutofit fontScale="90000"/>
          </a:bodyPr>
          <a:lstStyle/>
          <a:p>
            <a:br>
              <a:rPr lang="fi-FI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Puurakenteinen</a:t>
            </a:r>
            <a:br>
              <a:rPr lang="fi-FI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i-FI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Mökin maksimikoko 40 krsm</a:t>
            </a:r>
            <a:r>
              <a:rPr lang="fi-FI" b="1" baseline="30000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br>
              <a:rPr lang="fi-FI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i-FI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Kylmävaraston maksimiko 9 m</a:t>
            </a:r>
            <a:r>
              <a:rPr lang="fi-FI" b="1" baseline="30000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br>
              <a:rPr lang="fi-FI" b="1" baseline="30000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i-FI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b="1" dirty="0">
              <a:solidFill>
                <a:srgbClr val="045C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18927A14-EA97-650C-E1DA-7113C8BE2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96559"/>
            <a:ext cx="10515600" cy="680403"/>
          </a:xfrm>
        </p:spPr>
        <p:txBody>
          <a:bodyPr/>
          <a:lstStyle/>
          <a:p>
            <a:pPr marL="0" indent="0">
              <a:buNone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4F37C37-3E9F-CEAA-E5A4-FC1CD9C67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06311"/>
            <a:ext cx="2566421" cy="292377"/>
          </a:xfrm>
          <a:prstGeom prst="rect">
            <a:avLst/>
          </a:prstGeom>
        </p:spPr>
      </p:pic>
      <p:pic>
        <p:nvPicPr>
          <p:cNvPr id="9" name="Sisällön paikkamerkki 4" descr="Kuva, joka sisältää kohteen Grafiikka, graafinen suunnittelu, Värikkyys, taide&#10;&#10;Kuvaus luotu automaattisesti">
            <a:extLst>
              <a:ext uri="{FF2B5EF4-FFF2-40B4-BE49-F238E27FC236}">
                <a16:creationId xmlns:a16="http://schemas.microsoft.com/office/drawing/2014/main" id="{1FD35E64-B5DA-EC22-69DB-EAAC8D06426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996" y="0"/>
            <a:ext cx="29190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46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2DC2A9-72D7-9B1C-D591-2CAF4C59C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</p:spPr>
        <p:txBody>
          <a:bodyPr/>
          <a:lstStyle/>
          <a:p>
            <a:r>
              <a:rPr lang="fi-FI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Kaupungin mallimökki, 37 m</a:t>
            </a:r>
            <a:r>
              <a:rPr lang="fi-FI" b="1" baseline="30000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 parvi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4F37C37-3E9F-CEAA-E5A4-FC1CD9C67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06311"/>
            <a:ext cx="2566421" cy="292377"/>
          </a:xfrm>
          <a:prstGeom prst="rect">
            <a:avLst/>
          </a:prstGeom>
        </p:spPr>
      </p:pic>
      <p:pic>
        <p:nvPicPr>
          <p:cNvPr id="9" name="Sisällön paikkamerkki 4" descr="Kuva, joka sisältää kohteen Grafiikka, graafinen suunnittelu, Värikkyys, taide&#10;&#10;Kuvaus luotu automaattisesti">
            <a:extLst>
              <a:ext uri="{FF2B5EF4-FFF2-40B4-BE49-F238E27FC236}">
                <a16:creationId xmlns:a16="http://schemas.microsoft.com/office/drawing/2014/main" id="{1FD35E64-B5DA-EC22-69DB-EAAC8D06426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248" y="0"/>
            <a:ext cx="2919004" cy="6858000"/>
          </a:xfrm>
          <a:prstGeom prst="rect">
            <a:avLst/>
          </a:prstGeom>
        </p:spPr>
      </p:pic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1AB19ACD-F4CA-C134-8932-E3915782A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48655" y="1397285"/>
            <a:ext cx="9215919" cy="4664467"/>
          </a:xfrm>
        </p:spPr>
      </p:pic>
    </p:spTree>
    <p:extLst>
      <p:ext uri="{BB962C8B-B14F-4D97-AF65-F5344CB8AC3E}">
        <p14:creationId xmlns:p14="http://schemas.microsoft.com/office/powerpoint/2010/main" val="181760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2DC2A9-72D7-9B1C-D591-2CAF4C59C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</p:spPr>
        <p:txBody>
          <a:bodyPr/>
          <a:lstStyle/>
          <a:p>
            <a:r>
              <a:rPr lang="fi-FI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Kaupungin mallimökki, 27 m</a:t>
            </a:r>
            <a:r>
              <a:rPr lang="fi-FI" b="1" baseline="30000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 parvi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4F37C37-3E9F-CEAA-E5A4-FC1CD9C67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06311"/>
            <a:ext cx="2566421" cy="292377"/>
          </a:xfrm>
          <a:prstGeom prst="rect">
            <a:avLst/>
          </a:prstGeom>
        </p:spPr>
      </p:pic>
      <p:pic>
        <p:nvPicPr>
          <p:cNvPr id="9" name="Sisällön paikkamerkki 4" descr="Kuva, joka sisältää kohteen Grafiikka, graafinen suunnittelu, Värikkyys, taide&#10;&#10;Kuvaus luotu automaattisesti">
            <a:extLst>
              <a:ext uri="{FF2B5EF4-FFF2-40B4-BE49-F238E27FC236}">
                <a16:creationId xmlns:a16="http://schemas.microsoft.com/office/drawing/2014/main" id="{1FD35E64-B5DA-EC22-69DB-EAAC8D06426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248" y="0"/>
            <a:ext cx="2919004" cy="6858000"/>
          </a:xfrm>
          <a:prstGeom prst="rect">
            <a:avLst/>
          </a:prstGeom>
        </p:spPr>
      </p:pic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286B3674-3F55-1B16-2F38-97DCDB2981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19882" y="1428107"/>
            <a:ext cx="9606337" cy="4541177"/>
          </a:xfrm>
        </p:spPr>
      </p:pic>
    </p:spTree>
    <p:extLst>
      <p:ext uri="{BB962C8B-B14F-4D97-AF65-F5344CB8AC3E}">
        <p14:creationId xmlns:p14="http://schemas.microsoft.com/office/powerpoint/2010/main" val="1514957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2DC2A9-72D7-9B1C-D591-2CAF4C59C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</p:spPr>
        <p:txBody>
          <a:bodyPr/>
          <a:lstStyle/>
          <a:p>
            <a:r>
              <a:rPr lang="fi-FI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Kaupungin mallimökki, 27 m</a:t>
            </a:r>
            <a:r>
              <a:rPr lang="fi-FI" b="1" baseline="30000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ei parvea</a:t>
            </a: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DA3E4DF9-E6CF-E742-B5CF-1739DAF3BE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3172" y="1144588"/>
            <a:ext cx="9863191" cy="5019905"/>
          </a:xfr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C4F37C37-3E9F-CEAA-E5A4-FC1CD9C67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06311"/>
            <a:ext cx="2566421" cy="292377"/>
          </a:xfrm>
          <a:prstGeom prst="rect">
            <a:avLst/>
          </a:prstGeom>
        </p:spPr>
      </p:pic>
      <p:pic>
        <p:nvPicPr>
          <p:cNvPr id="9" name="Sisällön paikkamerkki 4" descr="Kuva, joka sisältää kohteen Grafiikka, graafinen suunnittelu, Värikkyys, taide&#10;&#10;Kuvaus luotu automaattisesti">
            <a:extLst>
              <a:ext uri="{FF2B5EF4-FFF2-40B4-BE49-F238E27FC236}">
                <a16:creationId xmlns:a16="http://schemas.microsoft.com/office/drawing/2014/main" id="{1FD35E64-B5DA-EC22-69DB-EAAC8D06426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248" y="0"/>
            <a:ext cx="29190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21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CCCAF059-8D81-F737-5582-6C0A96713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158240"/>
          </a:xfrm>
        </p:spPr>
        <p:txBody>
          <a:bodyPr/>
          <a:lstStyle/>
          <a:p>
            <a:r>
              <a:rPr lang="en-GB" b="1" dirty="0" err="1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Rakennuksien</a:t>
            </a:r>
            <a:r>
              <a:rPr lang="en-GB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sijoittuminen</a:t>
            </a:r>
            <a:endParaRPr lang="fi-FI" b="1" dirty="0">
              <a:solidFill>
                <a:srgbClr val="045C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22642CCF-727E-5F4A-5248-BC99B91BCB3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Siirtolapuutarhamökin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ja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varastorakennuksen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etäisyys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naapuripalstan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rajasta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vähintään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metriä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TAI siten, että naapurien välisten rakennusten väli on vähintään 8 metriä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FD6B3EB-A769-A104-0039-FAEE6C0AD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6306311"/>
            <a:ext cx="2566421" cy="292377"/>
          </a:xfrm>
          <a:prstGeom prst="rect">
            <a:avLst/>
          </a:prstGeom>
        </p:spPr>
      </p:pic>
      <p:pic>
        <p:nvPicPr>
          <p:cNvPr id="7" name="Sisällön paikkamerkki 4" descr="Kuva, joka sisältää kohteen Grafiikka, graafinen suunnittelu, Värikkyys, taide&#10;&#10;Kuvaus luotu automaattisesti">
            <a:extLst>
              <a:ext uri="{FF2B5EF4-FFF2-40B4-BE49-F238E27FC236}">
                <a16:creationId xmlns:a16="http://schemas.microsoft.com/office/drawing/2014/main" id="{89B7FFF0-562B-4DED-7164-BD0AB17FCA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996" y="0"/>
            <a:ext cx="2919004" cy="6858000"/>
          </a:xfrm>
          <a:prstGeom prst="rect">
            <a:avLst/>
          </a:prstGeom>
        </p:spPr>
      </p:pic>
      <p:sp>
        <p:nvSpPr>
          <p:cNvPr id="13" name="Tekstin paikkamerkki 9">
            <a:extLst>
              <a:ext uri="{FF2B5EF4-FFF2-40B4-BE49-F238E27FC236}">
                <a16:creationId xmlns:a16="http://schemas.microsoft.com/office/drawing/2014/main" id="{86837EB9-4D5B-6CFB-84D8-6A4FD60E9790}"/>
              </a:ext>
            </a:extLst>
          </p:cNvPr>
          <p:cNvSpPr txBox="1">
            <a:spLocks/>
          </p:cNvSpPr>
          <p:nvPr/>
        </p:nvSpPr>
        <p:spPr>
          <a:xfrm>
            <a:off x="6800261" y="1523206"/>
            <a:ext cx="3932237" cy="3811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7B1267ED-9C16-3287-0832-0A342C007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982" y="457200"/>
            <a:ext cx="6256230" cy="58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70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CCCAF059-8D81-F737-5582-6C0A96713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158240"/>
          </a:xfrm>
        </p:spPr>
        <p:txBody>
          <a:bodyPr/>
          <a:lstStyle/>
          <a:p>
            <a:r>
              <a:rPr lang="fi-FI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PERUSTUKSET</a:t>
            </a:r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22642CCF-727E-5F4A-5248-BC99B91BCB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1360" y="2057400"/>
            <a:ext cx="4050665" cy="3811588"/>
          </a:xfrm>
        </p:spPr>
        <p:txBody>
          <a:bodyPr>
            <a:normAutofit/>
          </a:bodyPr>
          <a:lstStyle/>
          <a:p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Tulvakorkeus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määrittelee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perustusten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korkeutta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Tulvakorkeus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kerran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50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vuodessa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pilarilla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korkeutta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40 – 80 cm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Maaperä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savea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&amp;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silttiä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pilariperustus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tai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kierrepaalu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FD6B3EB-A769-A104-0039-FAEE6C0AD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6306311"/>
            <a:ext cx="2566421" cy="292377"/>
          </a:xfrm>
          <a:prstGeom prst="rect">
            <a:avLst/>
          </a:prstGeom>
        </p:spPr>
      </p:pic>
      <p:pic>
        <p:nvPicPr>
          <p:cNvPr id="7" name="Sisällön paikkamerkki 4" descr="Kuva, joka sisältää kohteen Grafiikka, graafinen suunnittelu, Värikkyys, taide&#10;&#10;Kuvaus luotu automaattisesti">
            <a:extLst>
              <a:ext uri="{FF2B5EF4-FFF2-40B4-BE49-F238E27FC236}">
                <a16:creationId xmlns:a16="http://schemas.microsoft.com/office/drawing/2014/main" id="{89B7FFF0-562B-4DED-7164-BD0AB17FCA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539" y="650240"/>
            <a:ext cx="5567680" cy="5100320"/>
          </a:xfrm>
          <a:prstGeom prst="rect">
            <a:avLst/>
          </a:prstGeom>
        </p:spPr>
      </p:pic>
      <p:sp>
        <p:nvSpPr>
          <p:cNvPr id="13" name="Tekstin paikkamerkki 9">
            <a:extLst>
              <a:ext uri="{FF2B5EF4-FFF2-40B4-BE49-F238E27FC236}">
                <a16:creationId xmlns:a16="http://schemas.microsoft.com/office/drawing/2014/main" id="{86837EB9-4D5B-6CFB-84D8-6A4FD60E9790}"/>
              </a:ext>
            </a:extLst>
          </p:cNvPr>
          <p:cNvSpPr txBox="1">
            <a:spLocks/>
          </p:cNvSpPr>
          <p:nvPr/>
        </p:nvSpPr>
        <p:spPr>
          <a:xfrm>
            <a:off x="6800261" y="1523206"/>
            <a:ext cx="3932237" cy="3811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6298D1B-8A02-4844-83E8-2C8A34424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4386" y="1815416"/>
            <a:ext cx="2743720" cy="4243761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1F4D3DE6-C0BC-5F6E-1B90-751AC0C7AC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2731" y="1815416"/>
            <a:ext cx="2351141" cy="424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36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2DC2A9-72D7-9B1C-D591-2CAF4C59C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9313"/>
            <a:ext cx="10515600" cy="1671088"/>
          </a:xfrm>
        </p:spPr>
        <p:txBody>
          <a:bodyPr>
            <a:normAutofit/>
          </a:bodyPr>
          <a:lstStyle/>
          <a:p>
            <a:pPr algn="ctr"/>
            <a:r>
              <a:rPr lang="fi-FI" sz="4800" b="1" baseline="30000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Mökki eri värinen kuin naapuri. Katto mustaa huopaa. </a:t>
            </a:r>
            <a:br>
              <a:rPr lang="fi-FI" sz="4800" b="1" baseline="30000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4800" b="1" baseline="30000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Varasto voi olla erivärinen kuin mökki. </a:t>
            </a:r>
            <a:br>
              <a:rPr lang="fi-FI" sz="4800" b="1" baseline="30000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4800" b="1" baseline="30000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Suosituksena maanläheinen väri. 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4F37C37-3E9F-CEAA-E5A4-FC1CD9C67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06311"/>
            <a:ext cx="2566421" cy="292377"/>
          </a:xfrm>
          <a:prstGeom prst="rect">
            <a:avLst/>
          </a:prstGeom>
        </p:spPr>
      </p:pic>
      <p:pic>
        <p:nvPicPr>
          <p:cNvPr id="9" name="Sisällön paikkamerkki 4" descr="Kuva, joka sisältää kohteen Grafiikka, graafinen suunnittelu, Värikkyys, taide&#10;&#10;Kuvaus luotu automaattisesti">
            <a:extLst>
              <a:ext uri="{FF2B5EF4-FFF2-40B4-BE49-F238E27FC236}">
                <a16:creationId xmlns:a16="http://schemas.microsoft.com/office/drawing/2014/main" id="{1FD35E64-B5DA-EC22-69DB-EAAC8D06426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248" y="0"/>
            <a:ext cx="2919004" cy="6858000"/>
          </a:xfrm>
          <a:prstGeom prst="rect">
            <a:avLst/>
          </a:prstGeom>
        </p:spPr>
      </p:pic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F06FAC6E-7CAB-33B9-BDFF-4CCD7D87ED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1930399"/>
            <a:ext cx="10515600" cy="4375911"/>
          </a:xfrm>
        </p:spPr>
      </p:pic>
    </p:spTree>
    <p:extLst>
      <p:ext uri="{BB962C8B-B14F-4D97-AF65-F5344CB8AC3E}">
        <p14:creationId xmlns:p14="http://schemas.microsoft.com/office/powerpoint/2010/main" val="15939808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2DC2A9-72D7-9B1C-D591-2CAF4C59C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51915"/>
          </a:xfrm>
        </p:spPr>
        <p:txBody>
          <a:bodyPr>
            <a:normAutofit/>
          </a:bodyPr>
          <a:lstStyle/>
          <a:p>
            <a:r>
              <a:rPr lang="fi-FI" sz="4800" b="1" baseline="30000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Palstan kulmalle johdetaan kesävesi, </a:t>
            </a:r>
            <a:br>
              <a:rPr lang="fi-FI" sz="4800" b="1" baseline="30000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4800" b="1" baseline="30000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jätevesijärjestelmää ei ole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4F37C37-3E9F-CEAA-E5A4-FC1CD9C67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06311"/>
            <a:ext cx="2566421" cy="292377"/>
          </a:xfrm>
          <a:prstGeom prst="rect">
            <a:avLst/>
          </a:prstGeom>
        </p:spPr>
      </p:pic>
      <p:pic>
        <p:nvPicPr>
          <p:cNvPr id="9" name="Sisällön paikkamerkki 4" descr="Kuva, joka sisältää kohteen Grafiikka, graafinen suunnittelu, Värikkyys, taide&#10;&#10;Kuvaus luotu automaattisesti">
            <a:extLst>
              <a:ext uri="{FF2B5EF4-FFF2-40B4-BE49-F238E27FC236}">
                <a16:creationId xmlns:a16="http://schemas.microsoft.com/office/drawing/2014/main" id="{1FD35E64-B5DA-EC22-69DB-EAAC8D06426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248" y="0"/>
            <a:ext cx="2919004" cy="6858000"/>
          </a:xfrm>
          <a:prstGeom prst="rect">
            <a:avLst/>
          </a:prstGeom>
        </p:spPr>
      </p:pic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360A8F3-B3D9-10B8-4AE1-B72CDEA13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7040"/>
            <a:ext cx="10515600" cy="445992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dirty="0"/>
              <a:t>Keittiön pesuvedet imeytetään palastalla maaperään imeytyskaivon tai kivi/sorapesän kautta.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Mökkiin voi rakentaa saunan tai/ja suihkun.  Suihkun ja saunan pesuvedet johdetaan imeytyskaivoon. Umpisäiliö ei sallittu. 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Vesivessa, astianpesukone tai pyykinpesukone eivät sallittuja. 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Kompostoiva kuivakäymälä tai kemiallinen käymälä sijoitetaan mökkiin tai varastorakennukseen.  </a:t>
            </a:r>
          </a:p>
        </p:txBody>
      </p:sp>
    </p:spTree>
    <p:extLst>
      <p:ext uri="{BB962C8B-B14F-4D97-AF65-F5344CB8AC3E}">
        <p14:creationId xmlns:p14="http://schemas.microsoft.com/office/powerpoint/2010/main" val="2924012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5C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2DC2A9-72D7-9B1C-D591-2CAF4C59C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000" b="1" dirty="0">
                <a:solidFill>
                  <a:srgbClr val="F5F9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SISÄLTÖNÄ</a:t>
            </a:r>
            <a:endParaRPr lang="fi-FI" sz="6000" b="1" dirty="0">
              <a:solidFill>
                <a:srgbClr val="F5F9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18927A14-EA97-650C-E1DA-7113C8BE2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7977"/>
            <a:ext cx="10515600" cy="4028986"/>
          </a:xfrm>
        </p:spPr>
        <p:txBody>
          <a:bodyPr/>
          <a:lstStyle/>
          <a:p>
            <a:pPr algn="ctr"/>
            <a:r>
              <a:rPr lang="en-GB" dirty="0" err="1">
                <a:solidFill>
                  <a:srgbClr val="F5F9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Alueen</a:t>
            </a:r>
            <a:r>
              <a:rPr lang="en-GB" dirty="0">
                <a:solidFill>
                  <a:srgbClr val="F5F9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F5F9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rakentumisesta</a:t>
            </a:r>
            <a:endParaRPr lang="en-GB" dirty="0">
              <a:solidFill>
                <a:srgbClr val="F5F9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dirty="0" err="1">
                <a:solidFill>
                  <a:srgbClr val="F5F9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Rakennustavan</a:t>
            </a:r>
            <a:r>
              <a:rPr lang="en-GB" dirty="0">
                <a:solidFill>
                  <a:srgbClr val="F5F9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F5F9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ohjeistusta</a:t>
            </a:r>
            <a:endParaRPr lang="en-GB" dirty="0">
              <a:solidFill>
                <a:srgbClr val="F5F9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dirty="0" err="1">
                <a:solidFill>
                  <a:srgbClr val="F5F9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Viherrakentamisen</a:t>
            </a:r>
            <a:r>
              <a:rPr lang="en-GB" dirty="0">
                <a:solidFill>
                  <a:srgbClr val="F5F9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F5F9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ohjeistusta</a:t>
            </a:r>
            <a:endParaRPr lang="en-GB" dirty="0">
              <a:solidFill>
                <a:srgbClr val="F5F9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dirty="0" err="1">
                <a:solidFill>
                  <a:srgbClr val="F5F9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Yhteisöllisyydestä</a:t>
            </a:r>
            <a:endParaRPr lang="en-GB" dirty="0">
              <a:solidFill>
                <a:srgbClr val="F5F9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dirty="0" err="1">
                <a:solidFill>
                  <a:srgbClr val="F5F9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Kustannuksista</a:t>
            </a:r>
            <a:endParaRPr lang="en-GB" dirty="0">
              <a:solidFill>
                <a:srgbClr val="F5F9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dirty="0" err="1">
                <a:solidFill>
                  <a:srgbClr val="F5F9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Etenemisestä</a:t>
            </a:r>
            <a:endParaRPr lang="en-GB" dirty="0">
              <a:solidFill>
                <a:srgbClr val="F5F9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 dirty="0">
              <a:solidFill>
                <a:srgbClr val="F5F9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356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C05E2-F5CB-3303-944C-78AEC9FFB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B14489F-9D7F-4BA4-D305-04B62DE60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51915"/>
          </a:xfrm>
        </p:spPr>
        <p:txBody>
          <a:bodyPr>
            <a:normAutofit fontScale="90000"/>
          </a:bodyPr>
          <a:lstStyle/>
          <a:p>
            <a:br>
              <a:rPr lang="fi-FI" sz="4800" b="1" baseline="30000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i-FI" sz="4800" b="1" baseline="30000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4800" b="1" baseline="30000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Palstan kulmalle johdetaan sähkö</a:t>
            </a:r>
            <a:br>
              <a:rPr lang="fi-FI" sz="4800" b="1" baseline="30000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sz="4800" b="1" baseline="30000" dirty="0">
              <a:solidFill>
                <a:srgbClr val="045C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47044FE-0F80-5EF3-D47D-162E84114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06311"/>
            <a:ext cx="2566421" cy="292377"/>
          </a:xfrm>
          <a:prstGeom prst="rect">
            <a:avLst/>
          </a:prstGeom>
        </p:spPr>
      </p:pic>
      <p:pic>
        <p:nvPicPr>
          <p:cNvPr id="9" name="Sisällön paikkamerkki 4" descr="Kuva, joka sisältää kohteen Grafiikka, graafinen suunnittelu, Värikkyys, taide&#10;&#10;Kuvaus luotu automaattisesti">
            <a:extLst>
              <a:ext uri="{FF2B5EF4-FFF2-40B4-BE49-F238E27FC236}">
                <a16:creationId xmlns:a16="http://schemas.microsoft.com/office/drawing/2014/main" id="{66ACE730-4D1A-3915-9A1F-318FAD18519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248" y="0"/>
            <a:ext cx="2919004" cy="6858000"/>
          </a:xfrm>
          <a:prstGeom prst="rect">
            <a:avLst/>
          </a:prstGeom>
        </p:spPr>
      </p:pic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22B3CBC-8A7D-D7AE-8B7F-B1CD16442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2165"/>
            <a:ext cx="10515600" cy="40947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/>
              <a:t>Jokainen maksaa oman sähkökulutuksensa.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Mökkiin voi rakentaa halutessaan hankkia ilmalämpöpumpun / sähköpatterin.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04203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2DC2A9-72D7-9B1C-D591-2CAF4C59C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9313"/>
            <a:ext cx="10515600" cy="1671088"/>
          </a:xfrm>
        </p:spPr>
        <p:txBody>
          <a:bodyPr>
            <a:normAutofit/>
          </a:bodyPr>
          <a:lstStyle/>
          <a:p>
            <a:pPr algn="ctr"/>
            <a:r>
              <a:rPr lang="fi-FI" sz="4800" b="1" baseline="30000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Jokainen palsta hoitaa keittiöjätteen kompostoinnin joko lämpöeristetyllä kompostorilla </a:t>
            </a:r>
            <a:br>
              <a:rPr lang="fi-FI" sz="4800" b="1" baseline="30000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4800" b="1" baseline="30000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tahi esim. </a:t>
            </a:r>
            <a:r>
              <a:rPr lang="fi-FI" sz="4800" b="1" baseline="30000" dirty="0" err="1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bokashi</a:t>
            </a:r>
            <a:r>
              <a:rPr lang="fi-FI" sz="4800" b="1" baseline="30000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-ämpärikompostorilla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4F37C37-3E9F-CEAA-E5A4-FC1CD9C67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06311"/>
            <a:ext cx="2566421" cy="292377"/>
          </a:xfrm>
          <a:prstGeom prst="rect">
            <a:avLst/>
          </a:prstGeom>
        </p:spPr>
      </p:pic>
      <p:pic>
        <p:nvPicPr>
          <p:cNvPr id="9" name="Sisällön paikkamerkki 4" descr="Kuva, joka sisältää kohteen Grafiikka, graafinen suunnittelu, Värikkyys, taide&#10;&#10;Kuvaus luotu automaattisesti">
            <a:extLst>
              <a:ext uri="{FF2B5EF4-FFF2-40B4-BE49-F238E27FC236}">
                <a16:creationId xmlns:a16="http://schemas.microsoft.com/office/drawing/2014/main" id="{1FD35E64-B5DA-EC22-69DB-EAAC8D06426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248" y="0"/>
            <a:ext cx="2919004" cy="6858000"/>
          </a:xfrm>
          <a:prstGeom prst="rect">
            <a:avLst/>
          </a:prstGeom>
        </p:spPr>
      </p:pic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D8EEE52F-2B57-59D4-C82E-6C5EA52786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892800" y="2724064"/>
            <a:ext cx="4972306" cy="3340272"/>
          </a:xfr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29D9EA52-C1C6-C67F-7493-30B330797C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2250" y="1814082"/>
            <a:ext cx="3111660" cy="438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714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5C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2DC2A9-72D7-9B1C-D591-2CAF4C59C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5119"/>
            <a:ext cx="10515600" cy="3586479"/>
          </a:xfrm>
        </p:spPr>
        <p:txBody>
          <a:bodyPr>
            <a:normAutofit/>
          </a:bodyPr>
          <a:lstStyle/>
          <a:p>
            <a:pPr algn="ctr"/>
            <a:r>
              <a:rPr lang="en-GB" sz="6000" dirty="0" err="1">
                <a:solidFill>
                  <a:srgbClr val="F5F9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Viherrakentamisen</a:t>
            </a:r>
            <a:r>
              <a:rPr lang="en-GB" sz="6000" dirty="0">
                <a:solidFill>
                  <a:srgbClr val="F5F9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000" dirty="0" err="1">
                <a:solidFill>
                  <a:srgbClr val="F5F9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ohjeistusta</a:t>
            </a:r>
            <a:br>
              <a:rPr lang="en-GB" sz="6000" dirty="0">
                <a:solidFill>
                  <a:srgbClr val="F5F9F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sz="6000" b="1" dirty="0">
              <a:solidFill>
                <a:srgbClr val="F5F9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18927A14-EA97-650C-E1DA-7113C8BE2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81599"/>
            <a:ext cx="10515600" cy="995363"/>
          </a:xfrm>
        </p:spPr>
        <p:txBody>
          <a:bodyPr/>
          <a:lstStyle/>
          <a:p>
            <a:pPr marL="0" indent="0">
              <a:buNone/>
            </a:pPr>
            <a:endParaRPr lang="fi-FI" dirty="0">
              <a:solidFill>
                <a:srgbClr val="F5F9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5882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2DC2A9-72D7-9B1C-D591-2CAF4C59C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92378"/>
          </a:xfrm>
        </p:spPr>
        <p:txBody>
          <a:bodyPr>
            <a:normAutofit fontScale="90000"/>
          </a:bodyPr>
          <a:lstStyle/>
          <a:p>
            <a:endParaRPr lang="fi-FI" b="1" dirty="0">
              <a:solidFill>
                <a:srgbClr val="045C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B5C66332-8FD0-4296-F248-97B2FE1AB7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7835" y="657503"/>
            <a:ext cx="9246740" cy="5445345"/>
          </a:xfr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C4F37C37-3E9F-CEAA-E5A4-FC1CD9C67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06311"/>
            <a:ext cx="2566421" cy="292377"/>
          </a:xfrm>
          <a:prstGeom prst="rect">
            <a:avLst/>
          </a:prstGeom>
        </p:spPr>
      </p:pic>
      <p:pic>
        <p:nvPicPr>
          <p:cNvPr id="9" name="Sisällön paikkamerkki 4" descr="Kuva, joka sisältää kohteen Grafiikka, graafinen suunnittelu, Värikkyys, taide&#10;&#10;Kuvaus luotu automaattisesti">
            <a:extLst>
              <a:ext uri="{FF2B5EF4-FFF2-40B4-BE49-F238E27FC236}">
                <a16:creationId xmlns:a16="http://schemas.microsoft.com/office/drawing/2014/main" id="{1FD35E64-B5DA-EC22-69DB-EAAC8D06426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248" y="0"/>
            <a:ext cx="29190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756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CCCAF059-8D81-F737-5582-6C0A96713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6119812" cy="1158240"/>
          </a:xfrm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Palsta</a:t>
            </a:r>
            <a:r>
              <a:rPr lang="en-GB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rajataan</a:t>
            </a:r>
            <a:r>
              <a:rPr lang="en-GB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ympäriinsä</a:t>
            </a:r>
            <a:r>
              <a:rPr lang="en-GB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leikattavalla</a:t>
            </a:r>
            <a:r>
              <a:rPr lang="en-GB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pensasaidalla</a:t>
            </a:r>
            <a:endParaRPr lang="fi-FI" b="1" dirty="0">
              <a:solidFill>
                <a:srgbClr val="045C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22642CCF-727E-5F4A-5248-BC99B91BCB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760" y="2057400"/>
            <a:ext cx="3281681" cy="3811588"/>
          </a:xfrm>
        </p:spPr>
        <p:txBody>
          <a:bodyPr/>
          <a:lstStyle/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SINIKUUSAMA –pensasaita kestää hyvin leikkausta, talvea ja lumen painoa.</a:t>
            </a:r>
          </a:p>
          <a:p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Kujan suuntaan korkeus on 0,8 m, palstojen välissä ja takarajalla maksimissaan 1,6 m. </a:t>
            </a: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FD6B3EB-A769-A104-0039-FAEE6C0AD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6306311"/>
            <a:ext cx="2566421" cy="292377"/>
          </a:xfrm>
          <a:prstGeom prst="rect">
            <a:avLst/>
          </a:prstGeom>
        </p:spPr>
      </p:pic>
      <p:pic>
        <p:nvPicPr>
          <p:cNvPr id="7" name="Sisällön paikkamerkki 4" descr="Kuva, joka sisältää kohteen Grafiikka, graafinen suunnittelu, Värikkyys, taide&#10;&#10;Kuvaus luotu automaattisesti">
            <a:extLst>
              <a:ext uri="{FF2B5EF4-FFF2-40B4-BE49-F238E27FC236}">
                <a16:creationId xmlns:a16="http://schemas.microsoft.com/office/drawing/2014/main" id="{89B7FFF0-562B-4DED-7164-BD0AB17FCA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996" y="0"/>
            <a:ext cx="2919004" cy="6858000"/>
          </a:xfrm>
          <a:prstGeom prst="rect">
            <a:avLst/>
          </a:prstGeom>
        </p:spPr>
      </p:pic>
      <p:sp>
        <p:nvSpPr>
          <p:cNvPr id="13" name="Tekstin paikkamerkki 9">
            <a:extLst>
              <a:ext uri="{FF2B5EF4-FFF2-40B4-BE49-F238E27FC236}">
                <a16:creationId xmlns:a16="http://schemas.microsoft.com/office/drawing/2014/main" id="{86837EB9-4D5B-6CFB-84D8-6A4FD60E9790}"/>
              </a:ext>
            </a:extLst>
          </p:cNvPr>
          <p:cNvSpPr txBox="1">
            <a:spLocks/>
          </p:cNvSpPr>
          <p:nvPr/>
        </p:nvSpPr>
        <p:spPr>
          <a:xfrm>
            <a:off x="6800261" y="1523206"/>
            <a:ext cx="3932237" cy="3811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32BBDC93-0032-656E-5327-184EE11A75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5120" y="2367280"/>
            <a:ext cx="7660640" cy="340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287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CCCAF059-8D81-F737-5582-6C0A96713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59312"/>
            <a:ext cx="9757092" cy="1538776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 err="1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Palstalle</a:t>
            </a:r>
            <a:r>
              <a:rPr lang="en-GB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johtaa</a:t>
            </a:r>
            <a:r>
              <a:rPr lang="en-GB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yksi</a:t>
            </a:r>
            <a:r>
              <a:rPr lang="en-GB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</a:t>
            </a:r>
            <a:r>
              <a:rPr lang="en-GB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GB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 err="1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joka</a:t>
            </a:r>
            <a:r>
              <a:rPr lang="en-GB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en-GB" b="1" dirty="0" err="1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maksimissaan</a:t>
            </a:r>
            <a:r>
              <a:rPr lang="en-GB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1,2 m </a:t>
            </a:r>
            <a:r>
              <a:rPr lang="en-GB" b="1" dirty="0" err="1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leveä</a:t>
            </a:r>
            <a:r>
              <a:rPr lang="en-GB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en-GB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 err="1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</a:t>
            </a:r>
            <a:r>
              <a:rPr lang="en-GB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</a:t>
            </a:r>
            <a:r>
              <a:rPr lang="en-GB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olla </a:t>
            </a:r>
            <a:r>
              <a:rPr lang="en-GB" b="1" dirty="0" err="1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rakennettu</a:t>
            </a:r>
            <a:r>
              <a:rPr lang="en-GB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GB" b="1" dirty="0" err="1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kasvillisuudesta</a:t>
            </a:r>
            <a:r>
              <a:rPr lang="en-GB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en-GB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 err="1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Porttiin</a:t>
            </a:r>
            <a:r>
              <a:rPr lang="en-GB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näkyviin</a:t>
            </a:r>
            <a:r>
              <a:rPr lang="en-GB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palstan</a:t>
            </a:r>
            <a:r>
              <a:rPr lang="en-GB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numero</a:t>
            </a:r>
            <a:r>
              <a:rPr lang="en-GB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fi-FI" b="1" dirty="0">
              <a:solidFill>
                <a:srgbClr val="045C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22642CCF-727E-5F4A-5248-BC99B91BCB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760" y="2057400"/>
            <a:ext cx="3281681" cy="3811588"/>
          </a:xfrm>
        </p:spPr>
        <p:txBody>
          <a:bodyPr/>
          <a:lstStyle/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FD6B3EB-A769-A104-0039-FAEE6C0AD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6306311"/>
            <a:ext cx="2566421" cy="292377"/>
          </a:xfrm>
          <a:prstGeom prst="rect">
            <a:avLst/>
          </a:prstGeom>
        </p:spPr>
      </p:pic>
      <p:pic>
        <p:nvPicPr>
          <p:cNvPr id="7" name="Sisällön paikkamerkki 4" descr="Kuva, joka sisältää kohteen Grafiikka, graafinen suunnittelu, Värikkyys, taide&#10;&#10;Kuvaus luotu automaattisesti">
            <a:extLst>
              <a:ext uri="{FF2B5EF4-FFF2-40B4-BE49-F238E27FC236}">
                <a16:creationId xmlns:a16="http://schemas.microsoft.com/office/drawing/2014/main" id="{89B7FFF0-562B-4DED-7164-BD0AB17FCA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82" y="2130330"/>
            <a:ext cx="8883378" cy="3957320"/>
          </a:xfrm>
          <a:prstGeom prst="rect">
            <a:avLst/>
          </a:prstGeom>
        </p:spPr>
      </p:pic>
      <p:sp>
        <p:nvSpPr>
          <p:cNvPr id="13" name="Tekstin paikkamerkki 9">
            <a:extLst>
              <a:ext uri="{FF2B5EF4-FFF2-40B4-BE49-F238E27FC236}">
                <a16:creationId xmlns:a16="http://schemas.microsoft.com/office/drawing/2014/main" id="{86837EB9-4D5B-6CFB-84D8-6A4FD60E9790}"/>
              </a:ext>
            </a:extLst>
          </p:cNvPr>
          <p:cNvSpPr txBox="1">
            <a:spLocks/>
          </p:cNvSpPr>
          <p:nvPr/>
        </p:nvSpPr>
        <p:spPr>
          <a:xfrm>
            <a:off x="6800261" y="1523206"/>
            <a:ext cx="3932237" cy="3811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081A88C4-E2A8-2BE0-F1F6-3100D2169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076" y="2174334"/>
            <a:ext cx="3542244" cy="3297444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56F6B510-6DEE-D04A-5DD5-AAE9F4C3A5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6398" y="2057400"/>
            <a:ext cx="4971530" cy="341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251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CCCAF059-8D81-F737-5582-6C0A96713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60" y="259312"/>
            <a:ext cx="10942320" cy="1538776"/>
          </a:xfrm>
        </p:spPr>
        <p:txBody>
          <a:bodyPr>
            <a:normAutofit/>
          </a:bodyPr>
          <a:lstStyle/>
          <a:p>
            <a:pPr algn="ctr"/>
            <a:r>
              <a:rPr lang="en-GB" b="1" dirty="0" err="1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Palstan</a:t>
            </a:r>
            <a:r>
              <a:rPr lang="en-GB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puut</a:t>
            </a:r>
            <a:r>
              <a:rPr lang="en-GB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alle 4 m </a:t>
            </a:r>
            <a:r>
              <a:rPr lang="en-GB" b="1" dirty="0" err="1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korkeita</a:t>
            </a:r>
            <a:r>
              <a:rPr lang="en-GB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koriste</a:t>
            </a:r>
            <a:r>
              <a:rPr lang="en-GB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ja </a:t>
            </a:r>
            <a:r>
              <a:rPr lang="en-GB" b="1" dirty="0" err="1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hedelmäpuita</a:t>
            </a:r>
            <a:r>
              <a:rPr lang="en-GB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GB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 err="1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Vähintään</a:t>
            </a:r>
            <a:r>
              <a:rPr lang="en-GB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yksi</a:t>
            </a:r>
            <a:r>
              <a:rPr lang="en-GB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hedelmäpuu</a:t>
            </a:r>
            <a:br>
              <a:rPr lang="en-GB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b="1" dirty="0">
              <a:solidFill>
                <a:srgbClr val="045C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22642CCF-727E-5F4A-5248-BC99B91BCB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760" y="2057400"/>
            <a:ext cx="3281681" cy="3811588"/>
          </a:xfrm>
        </p:spPr>
        <p:txBody>
          <a:bodyPr/>
          <a:lstStyle/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FD6B3EB-A769-A104-0039-FAEE6C0AD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6306311"/>
            <a:ext cx="2566421" cy="292377"/>
          </a:xfrm>
          <a:prstGeom prst="rect">
            <a:avLst/>
          </a:prstGeom>
        </p:spPr>
      </p:pic>
      <p:pic>
        <p:nvPicPr>
          <p:cNvPr id="7" name="Sisällön paikkamerkki 4" descr="Kuva, joka sisältää kohteen Grafiikka, graafinen suunnittelu, Värikkyys, taide&#10;&#10;Kuvaus luotu automaattisesti">
            <a:extLst>
              <a:ext uri="{FF2B5EF4-FFF2-40B4-BE49-F238E27FC236}">
                <a16:creationId xmlns:a16="http://schemas.microsoft.com/office/drawing/2014/main" id="{89B7FFF0-562B-4DED-7164-BD0AB17FCA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82" y="2130330"/>
            <a:ext cx="8883378" cy="3957320"/>
          </a:xfrm>
          <a:prstGeom prst="rect">
            <a:avLst/>
          </a:prstGeom>
        </p:spPr>
      </p:pic>
      <p:sp>
        <p:nvSpPr>
          <p:cNvPr id="13" name="Tekstin paikkamerkki 9">
            <a:extLst>
              <a:ext uri="{FF2B5EF4-FFF2-40B4-BE49-F238E27FC236}">
                <a16:creationId xmlns:a16="http://schemas.microsoft.com/office/drawing/2014/main" id="{86837EB9-4D5B-6CFB-84D8-6A4FD60E9790}"/>
              </a:ext>
            </a:extLst>
          </p:cNvPr>
          <p:cNvSpPr txBox="1">
            <a:spLocks/>
          </p:cNvSpPr>
          <p:nvPr/>
        </p:nvSpPr>
        <p:spPr>
          <a:xfrm>
            <a:off x="6800261" y="1523206"/>
            <a:ext cx="3932237" cy="3811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4B6F28DA-7EBB-84B3-31C4-106327770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3920" y="1483012"/>
            <a:ext cx="6969760" cy="447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60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CCCAF059-8D81-F737-5582-6C0A96713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14400"/>
            <a:ext cx="9757092" cy="883688"/>
          </a:xfrm>
        </p:spPr>
        <p:txBody>
          <a:bodyPr>
            <a:normAutofit/>
          </a:bodyPr>
          <a:lstStyle/>
          <a:p>
            <a:pPr algn="ctr"/>
            <a:r>
              <a:rPr lang="fi-FI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Hyötypuutarhaa iloksesi</a:t>
            </a:r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22642CCF-727E-5F4A-5248-BC99B91BCB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760" y="2057400"/>
            <a:ext cx="3281681" cy="3811588"/>
          </a:xfrm>
        </p:spPr>
        <p:txBody>
          <a:bodyPr/>
          <a:lstStyle/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FD6B3EB-A769-A104-0039-FAEE6C0AD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6306311"/>
            <a:ext cx="2566421" cy="292377"/>
          </a:xfrm>
          <a:prstGeom prst="rect">
            <a:avLst/>
          </a:prstGeom>
        </p:spPr>
      </p:pic>
      <p:pic>
        <p:nvPicPr>
          <p:cNvPr id="7" name="Sisällön paikkamerkki 4" descr="Kuva, joka sisältää kohteen Grafiikka, graafinen suunnittelu, Värikkyys, taide&#10;&#10;Kuvaus luotu automaattisesti">
            <a:extLst>
              <a:ext uri="{FF2B5EF4-FFF2-40B4-BE49-F238E27FC236}">
                <a16:creationId xmlns:a16="http://schemas.microsoft.com/office/drawing/2014/main" id="{89B7FFF0-562B-4DED-7164-BD0AB17FCA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759" y="2170980"/>
            <a:ext cx="5435601" cy="3957320"/>
          </a:xfrm>
          <a:prstGeom prst="rect">
            <a:avLst/>
          </a:prstGeom>
        </p:spPr>
      </p:pic>
      <p:sp>
        <p:nvSpPr>
          <p:cNvPr id="13" name="Tekstin paikkamerkki 9">
            <a:extLst>
              <a:ext uri="{FF2B5EF4-FFF2-40B4-BE49-F238E27FC236}">
                <a16:creationId xmlns:a16="http://schemas.microsoft.com/office/drawing/2014/main" id="{86837EB9-4D5B-6CFB-84D8-6A4FD60E9790}"/>
              </a:ext>
            </a:extLst>
          </p:cNvPr>
          <p:cNvSpPr txBox="1">
            <a:spLocks/>
          </p:cNvSpPr>
          <p:nvPr/>
        </p:nvSpPr>
        <p:spPr>
          <a:xfrm>
            <a:off x="6800261" y="1523206"/>
            <a:ext cx="3932237" cy="3811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0F692A20-FCD6-1729-8DFC-7EEF11807E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080" y="2590800"/>
            <a:ext cx="3932236" cy="2743993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7D52AE0E-9231-9DCE-C5B8-9DC3F1DE78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9044" y="2445862"/>
            <a:ext cx="4827836" cy="288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3542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CCCAF059-8D81-F737-5582-6C0A96713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" y="375920"/>
            <a:ext cx="11551920" cy="842356"/>
          </a:xfrm>
        </p:spPr>
        <p:txBody>
          <a:bodyPr>
            <a:normAutofit/>
          </a:bodyPr>
          <a:lstStyle/>
          <a:p>
            <a:pPr algn="ctr"/>
            <a:r>
              <a:rPr lang="fi-FI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Lavakaulus- ja kasvihuoneviljely (</a:t>
            </a:r>
            <a:r>
              <a:rPr lang="fi-FI" b="1" dirty="0" err="1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fi-FI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m</a:t>
            </a:r>
            <a:r>
              <a:rPr lang="fi-FI" b="1" baseline="30000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i-FI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mahdollisia !</a:t>
            </a:r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22642CCF-727E-5F4A-5248-BC99B91BCB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760" y="2057400"/>
            <a:ext cx="3281681" cy="3811588"/>
          </a:xfrm>
        </p:spPr>
        <p:txBody>
          <a:bodyPr/>
          <a:lstStyle/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FD6B3EB-A769-A104-0039-FAEE6C0AD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6306311"/>
            <a:ext cx="2566421" cy="292377"/>
          </a:xfrm>
          <a:prstGeom prst="rect">
            <a:avLst/>
          </a:prstGeom>
        </p:spPr>
      </p:pic>
      <p:pic>
        <p:nvPicPr>
          <p:cNvPr id="7" name="Sisällön paikkamerkki 4" descr="Kuva, joka sisältää kohteen Grafiikka, graafinen suunnittelu, Värikkyys, taide&#10;&#10;Kuvaus luotu automaattisesti">
            <a:extLst>
              <a:ext uri="{FF2B5EF4-FFF2-40B4-BE49-F238E27FC236}">
                <a16:creationId xmlns:a16="http://schemas.microsoft.com/office/drawing/2014/main" id="{89B7FFF0-562B-4DED-7164-BD0AB17FCA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759" y="2170980"/>
            <a:ext cx="5435601" cy="3957320"/>
          </a:xfrm>
          <a:prstGeom prst="rect">
            <a:avLst/>
          </a:prstGeom>
        </p:spPr>
      </p:pic>
      <p:sp>
        <p:nvSpPr>
          <p:cNvPr id="13" name="Tekstin paikkamerkki 9">
            <a:extLst>
              <a:ext uri="{FF2B5EF4-FFF2-40B4-BE49-F238E27FC236}">
                <a16:creationId xmlns:a16="http://schemas.microsoft.com/office/drawing/2014/main" id="{86837EB9-4D5B-6CFB-84D8-6A4FD60E9790}"/>
              </a:ext>
            </a:extLst>
          </p:cNvPr>
          <p:cNvSpPr txBox="1">
            <a:spLocks/>
          </p:cNvSpPr>
          <p:nvPr/>
        </p:nvSpPr>
        <p:spPr>
          <a:xfrm>
            <a:off x="6800261" y="1523206"/>
            <a:ext cx="3932237" cy="3811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B73DB03-C58F-EE20-C070-4920E545F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709" y="2170980"/>
            <a:ext cx="4959209" cy="3652390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91E9F5FB-A530-BA6C-D116-480B6D77E2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2975" y="2057400"/>
            <a:ext cx="5435601" cy="376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6294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CCCAF059-8D81-F737-5582-6C0A96713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14400"/>
            <a:ext cx="9757092" cy="883688"/>
          </a:xfrm>
        </p:spPr>
        <p:txBody>
          <a:bodyPr>
            <a:normAutofit/>
          </a:bodyPr>
          <a:lstStyle/>
          <a:p>
            <a:pPr algn="ctr"/>
            <a:r>
              <a:rPr lang="fi-FI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Kukkaloistoa iloksesi !</a:t>
            </a:r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22642CCF-727E-5F4A-5248-BC99B91BCB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760" y="2057400"/>
            <a:ext cx="3281681" cy="3811588"/>
          </a:xfrm>
        </p:spPr>
        <p:txBody>
          <a:bodyPr/>
          <a:lstStyle/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FD6B3EB-A769-A104-0039-FAEE6C0AD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6306311"/>
            <a:ext cx="2566421" cy="292377"/>
          </a:xfrm>
          <a:prstGeom prst="rect">
            <a:avLst/>
          </a:prstGeom>
        </p:spPr>
      </p:pic>
      <p:pic>
        <p:nvPicPr>
          <p:cNvPr id="7" name="Sisällön paikkamerkki 4" descr="Kuva, joka sisältää kohteen Grafiikka, graafinen suunnittelu, Värikkyys, taide&#10;&#10;Kuvaus luotu automaattisesti">
            <a:extLst>
              <a:ext uri="{FF2B5EF4-FFF2-40B4-BE49-F238E27FC236}">
                <a16:creationId xmlns:a16="http://schemas.microsoft.com/office/drawing/2014/main" id="{89B7FFF0-562B-4DED-7164-BD0AB17FCA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82" y="2130330"/>
            <a:ext cx="8883378" cy="3957320"/>
          </a:xfrm>
          <a:prstGeom prst="rect">
            <a:avLst/>
          </a:prstGeom>
        </p:spPr>
      </p:pic>
      <p:sp>
        <p:nvSpPr>
          <p:cNvPr id="13" name="Tekstin paikkamerkki 9">
            <a:extLst>
              <a:ext uri="{FF2B5EF4-FFF2-40B4-BE49-F238E27FC236}">
                <a16:creationId xmlns:a16="http://schemas.microsoft.com/office/drawing/2014/main" id="{86837EB9-4D5B-6CFB-84D8-6A4FD60E9790}"/>
              </a:ext>
            </a:extLst>
          </p:cNvPr>
          <p:cNvSpPr txBox="1">
            <a:spLocks/>
          </p:cNvSpPr>
          <p:nvPr/>
        </p:nvSpPr>
        <p:spPr>
          <a:xfrm>
            <a:off x="6800261" y="1523206"/>
            <a:ext cx="3932237" cy="3811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656051CB-AA6C-7E5B-344E-1E934D696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065" y="1956980"/>
            <a:ext cx="8674849" cy="375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067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2DC2A9-72D7-9B1C-D591-2CAF4C59C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21835"/>
          </a:xfrm>
        </p:spPr>
        <p:txBody>
          <a:bodyPr>
            <a:normAutofit/>
          </a:bodyPr>
          <a:lstStyle/>
          <a:p>
            <a:br>
              <a:rPr lang="fi-FI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i-FI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Siirtopuutarhaa pääsee rakentamaan jokainen, ei tarvitse olla seinäjokinen!</a:t>
            </a:r>
            <a:br>
              <a:rPr lang="fi-FI" b="1" baseline="30000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i-FI" b="1" baseline="30000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b="1" baseline="30000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Jokaisen tulee kuitenkin sitoutua hoitamaan niin omaa palstaansa kuin yhteisiä alueita sopimuksen mukaisesti.</a:t>
            </a:r>
            <a:br>
              <a:rPr lang="fi-FI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b="1" dirty="0">
              <a:solidFill>
                <a:srgbClr val="045C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18927A14-EA97-650C-E1DA-7113C8BE2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96559"/>
            <a:ext cx="10515600" cy="680403"/>
          </a:xfrm>
        </p:spPr>
        <p:txBody>
          <a:bodyPr/>
          <a:lstStyle/>
          <a:p>
            <a:pPr marL="0" indent="0">
              <a:buNone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4F37C37-3E9F-CEAA-E5A4-FC1CD9C67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06311"/>
            <a:ext cx="2566421" cy="292377"/>
          </a:xfrm>
          <a:prstGeom prst="rect">
            <a:avLst/>
          </a:prstGeom>
        </p:spPr>
      </p:pic>
      <p:pic>
        <p:nvPicPr>
          <p:cNvPr id="9" name="Sisällön paikkamerkki 4" descr="Kuva, joka sisältää kohteen Grafiikka, graafinen suunnittelu, Värikkyys, taide&#10;&#10;Kuvaus luotu automaattisesti">
            <a:extLst>
              <a:ext uri="{FF2B5EF4-FFF2-40B4-BE49-F238E27FC236}">
                <a16:creationId xmlns:a16="http://schemas.microsoft.com/office/drawing/2014/main" id="{1FD35E64-B5DA-EC22-69DB-EAAC8D06426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996" y="0"/>
            <a:ext cx="29190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9287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CCCAF059-8D81-F737-5582-6C0A96713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14400"/>
            <a:ext cx="9757092" cy="883688"/>
          </a:xfrm>
        </p:spPr>
        <p:txBody>
          <a:bodyPr>
            <a:normAutofit/>
          </a:bodyPr>
          <a:lstStyle/>
          <a:p>
            <a:pPr algn="ctr"/>
            <a:r>
              <a:rPr lang="fi-FI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Kasviston hankinta vain taimistolta!</a:t>
            </a:r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22642CCF-727E-5F4A-5248-BC99B91BCB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760" y="2057400"/>
            <a:ext cx="3281681" cy="3811588"/>
          </a:xfrm>
        </p:spPr>
        <p:txBody>
          <a:bodyPr/>
          <a:lstStyle/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FD6B3EB-A769-A104-0039-FAEE6C0AD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6306311"/>
            <a:ext cx="2566421" cy="292377"/>
          </a:xfrm>
          <a:prstGeom prst="rect">
            <a:avLst/>
          </a:prstGeom>
        </p:spPr>
      </p:pic>
      <p:pic>
        <p:nvPicPr>
          <p:cNvPr id="7" name="Sisällön paikkamerkki 4" descr="Kuva, joka sisältää kohteen Grafiikka, graafinen suunnittelu, Värikkyys, taide&#10;&#10;Kuvaus luotu automaattisesti">
            <a:extLst>
              <a:ext uri="{FF2B5EF4-FFF2-40B4-BE49-F238E27FC236}">
                <a16:creationId xmlns:a16="http://schemas.microsoft.com/office/drawing/2014/main" id="{89B7FFF0-562B-4DED-7164-BD0AB17FCA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82" y="2130330"/>
            <a:ext cx="5363452" cy="3957320"/>
          </a:xfrm>
          <a:prstGeom prst="rect">
            <a:avLst/>
          </a:prstGeom>
        </p:spPr>
      </p:pic>
      <p:sp>
        <p:nvSpPr>
          <p:cNvPr id="13" name="Tekstin paikkamerkki 9">
            <a:extLst>
              <a:ext uri="{FF2B5EF4-FFF2-40B4-BE49-F238E27FC236}">
                <a16:creationId xmlns:a16="http://schemas.microsoft.com/office/drawing/2014/main" id="{86837EB9-4D5B-6CFB-84D8-6A4FD60E9790}"/>
              </a:ext>
            </a:extLst>
          </p:cNvPr>
          <p:cNvSpPr txBox="1">
            <a:spLocks/>
          </p:cNvSpPr>
          <p:nvPr/>
        </p:nvSpPr>
        <p:spPr>
          <a:xfrm>
            <a:off x="6800261" y="1523206"/>
            <a:ext cx="3932237" cy="3811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811C2294-D744-2681-8CF0-C0BBC8C056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548" y="2406895"/>
            <a:ext cx="5363452" cy="2803916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460AE904-3EFA-739A-6746-EB088C9323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8907" y="2406894"/>
            <a:ext cx="4910545" cy="280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563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CCCAF059-8D81-F737-5582-6C0A96713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14400"/>
            <a:ext cx="9757092" cy="883688"/>
          </a:xfrm>
        </p:spPr>
        <p:txBody>
          <a:bodyPr>
            <a:normAutofit/>
          </a:bodyPr>
          <a:lstStyle/>
          <a:p>
            <a:pPr algn="ctr"/>
            <a:r>
              <a:rPr lang="fi-FI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Jokaisella palstalla oma puutarhakomposti. </a:t>
            </a:r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22642CCF-727E-5F4A-5248-BC99B91BCB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760" y="2057400"/>
            <a:ext cx="3281681" cy="3811588"/>
          </a:xfrm>
        </p:spPr>
        <p:txBody>
          <a:bodyPr/>
          <a:lstStyle/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FD6B3EB-A769-A104-0039-FAEE6C0AD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6306311"/>
            <a:ext cx="2566421" cy="292377"/>
          </a:xfrm>
          <a:prstGeom prst="rect">
            <a:avLst/>
          </a:prstGeom>
        </p:spPr>
      </p:pic>
      <p:pic>
        <p:nvPicPr>
          <p:cNvPr id="7" name="Sisällön paikkamerkki 4" descr="Kuva, joka sisältää kohteen Grafiikka, graafinen suunnittelu, Värikkyys, taide&#10;&#10;Kuvaus luotu automaattisesti">
            <a:extLst>
              <a:ext uri="{FF2B5EF4-FFF2-40B4-BE49-F238E27FC236}">
                <a16:creationId xmlns:a16="http://schemas.microsoft.com/office/drawing/2014/main" id="{89B7FFF0-562B-4DED-7164-BD0AB17FCA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82" y="2130330"/>
            <a:ext cx="5363452" cy="3957320"/>
          </a:xfrm>
          <a:prstGeom prst="rect">
            <a:avLst/>
          </a:prstGeom>
        </p:spPr>
      </p:pic>
      <p:sp>
        <p:nvSpPr>
          <p:cNvPr id="13" name="Tekstin paikkamerkki 9">
            <a:extLst>
              <a:ext uri="{FF2B5EF4-FFF2-40B4-BE49-F238E27FC236}">
                <a16:creationId xmlns:a16="http://schemas.microsoft.com/office/drawing/2014/main" id="{86837EB9-4D5B-6CFB-84D8-6A4FD60E9790}"/>
              </a:ext>
            </a:extLst>
          </p:cNvPr>
          <p:cNvSpPr txBox="1">
            <a:spLocks/>
          </p:cNvSpPr>
          <p:nvPr/>
        </p:nvSpPr>
        <p:spPr>
          <a:xfrm>
            <a:off x="6800261" y="1523206"/>
            <a:ext cx="3932237" cy="3811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1AF210F6-6CA9-414C-282D-42AB1561B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2080" y="2254189"/>
            <a:ext cx="6024880" cy="360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118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5C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2DC2A9-72D7-9B1C-D591-2CAF4C59C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5119"/>
            <a:ext cx="10515600" cy="3586479"/>
          </a:xfrm>
        </p:spPr>
        <p:txBody>
          <a:bodyPr>
            <a:normAutofit/>
          </a:bodyPr>
          <a:lstStyle/>
          <a:p>
            <a:pPr algn="ctr"/>
            <a:r>
              <a:rPr lang="en-GB" sz="6000" dirty="0" err="1">
                <a:solidFill>
                  <a:srgbClr val="F5F9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Yhteisöllisyydestä</a:t>
            </a:r>
            <a:br>
              <a:rPr lang="en-GB" sz="6000" dirty="0">
                <a:solidFill>
                  <a:srgbClr val="F5F9F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sz="6000" b="1" dirty="0">
              <a:solidFill>
                <a:srgbClr val="F5F9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18927A14-EA97-650C-E1DA-7113C8BE2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81599"/>
            <a:ext cx="10515600" cy="995363"/>
          </a:xfrm>
        </p:spPr>
        <p:txBody>
          <a:bodyPr/>
          <a:lstStyle/>
          <a:p>
            <a:pPr marL="0" indent="0">
              <a:buNone/>
            </a:pPr>
            <a:endParaRPr lang="fi-FI" dirty="0">
              <a:solidFill>
                <a:srgbClr val="F5F9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454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2DC2A9-72D7-9B1C-D591-2CAF4C59C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Naapuri</a:t>
            </a:r>
            <a:r>
              <a:rPr lang="en-GB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en-GB" b="1" dirty="0" err="1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lähellä</a:t>
            </a:r>
            <a:r>
              <a:rPr lang="en-GB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b="1" dirty="0" err="1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joten</a:t>
            </a:r>
            <a:r>
              <a:rPr lang="en-GB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endParaRPr lang="fi-FI" b="1" dirty="0">
              <a:solidFill>
                <a:srgbClr val="045C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18927A14-EA97-650C-E1DA-7113C8BE26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Yhteisten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alueiden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siisteydestä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huolehditaan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talkootyönä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Palstalla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voi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vierailla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jos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portti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auki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Siirtolapuutarhan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alueella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hiljaisuus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kello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22 – 08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Hillittyä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volyymia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musiikin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uutisten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kuunteluun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myös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päiväaikaan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Rakentamisen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ääniä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kuuluu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alkuvuosina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Palstanvuokraaja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vastaa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myös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vieraidensa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puolesta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sääntöjen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noudattamisesta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Paljua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ei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voi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tuoda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Ei Airbnb –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toimintaa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4F37C37-3E9F-CEAA-E5A4-FC1CD9C67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06311"/>
            <a:ext cx="2566421" cy="292377"/>
          </a:xfrm>
          <a:prstGeom prst="rect">
            <a:avLst/>
          </a:prstGeom>
        </p:spPr>
      </p:pic>
      <p:pic>
        <p:nvPicPr>
          <p:cNvPr id="9" name="Sisällön paikkamerkki 4" descr="Kuva, joka sisältää kohteen Grafiikka, graafinen suunnittelu, Värikkyys, taide&#10;&#10;Kuvaus luotu automaattisesti">
            <a:extLst>
              <a:ext uri="{FF2B5EF4-FFF2-40B4-BE49-F238E27FC236}">
                <a16:creationId xmlns:a16="http://schemas.microsoft.com/office/drawing/2014/main" id="{1FD35E64-B5DA-EC22-69DB-EAAC8D06426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996" y="0"/>
            <a:ext cx="29190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626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CCCAF059-8D81-F737-5582-6C0A96713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14400"/>
            <a:ext cx="9757092" cy="883688"/>
          </a:xfrm>
        </p:spPr>
        <p:txBody>
          <a:bodyPr>
            <a:normAutofit/>
          </a:bodyPr>
          <a:lstStyle/>
          <a:p>
            <a:pPr algn="ctr"/>
            <a:r>
              <a:rPr lang="fi-FI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Lemmikit / Kotieläimet / Hyötyeläimet </a:t>
            </a:r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22642CCF-727E-5F4A-5248-BC99B91BCB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760" y="2057400"/>
            <a:ext cx="3281681" cy="3811588"/>
          </a:xfrm>
        </p:spPr>
        <p:txBody>
          <a:bodyPr/>
          <a:lstStyle/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FD6B3EB-A769-A104-0039-FAEE6C0AD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6306311"/>
            <a:ext cx="2566421" cy="292377"/>
          </a:xfrm>
          <a:prstGeom prst="rect">
            <a:avLst/>
          </a:prstGeom>
        </p:spPr>
      </p:pic>
      <p:pic>
        <p:nvPicPr>
          <p:cNvPr id="7" name="Sisällön paikkamerkki 4" descr="Kuva, joka sisältää kohteen Grafiikka, graafinen suunnittelu, Värikkyys, taide&#10;&#10;Kuvaus luotu automaattisesti">
            <a:extLst>
              <a:ext uri="{FF2B5EF4-FFF2-40B4-BE49-F238E27FC236}">
                <a16:creationId xmlns:a16="http://schemas.microsoft.com/office/drawing/2014/main" id="{89B7FFF0-562B-4DED-7164-BD0AB17FCA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82" y="2130330"/>
            <a:ext cx="5363452" cy="3957320"/>
          </a:xfrm>
          <a:prstGeom prst="rect">
            <a:avLst/>
          </a:prstGeom>
        </p:spPr>
      </p:pic>
      <p:sp>
        <p:nvSpPr>
          <p:cNvPr id="13" name="Tekstin paikkamerkki 9">
            <a:extLst>
              <a:ext uri="{FF2B5EF4-FFF2-40B4-BE49-F238E27FC236}">
                <a16:creationId xmlns:a16="http://schemas.microsoft.com/office/drawing/2014/main" id="{86837EB9-4D5B-6CFB-84D8-6A4FD60E9790}"/>
              </a:ext>
            </a:extLst>
          </p:cNvPr>
          <p:cNvSpPr txBox="1">
            <a:spLocks/>
          </p:cNvSpPr>
          <p:nvPr/>
        </p:nvSpPr>
        <p:spPr>
          <a:xfrm>
            <a:off x="6800261" y="1523206"/>
            <a:ext cx="3932237" cy="3811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01D3F2D1-F3D4-7141-B128-F781AA54C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60" y="2611932"/>
            <a:ext cx="4345578" cy="2994115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B8BDF012-26D7-285E-171C-90D36F7B5C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6360" y="2611933"/>
            <a:ext cx="5849829" cy="318562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Käsinkirjoitus 10">
                <a:extLst>
                  <a:ext uri="{FF2B5EF4-FFF2-40B4-BE49-F238E27FC236}">
                    <a16:creationId xmlns:a16="http://schemas.microsoft.com/office/drawing/2014/main" id="{D3BC7B16-1FD8-91B8-4D5C-A20D0CBF92F8}"/>
                  </a:ext>
                </a:extLst>
              </p14:cNvPr>
              <p14:cNvContentPartPr/>
              <p14:nvPr/>
            </p14:nvContentPartPr>
            <p14:xfrm>
              <a:off x="6042080" y="1798160"/>
              <a:ext cx="5144760" cy="4100400"/>
            </p14:xfrm>
          </p:contentPart>
        </mc:Choice>
        <mc:Fallback xmlns="">
          <p:pic>
            <p:nvPicPr>
              <p:cNvPr id="11" name="Käsinkirjoitus 10">
                <a:extLst>
                  <a:ext uri="{FF2B5EF4-FFF2-40B4-BE49-F238E27FC236}">
                    <a16:creationId xmlns:a16="http://schemas.microsoft.com/office/drawing/2014/main" id="{D3BC7B16-1FD8-91B8-4D5C-A20D0CBF92F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35960" y="1792040"/>
                <a:ext cx="5157000" cy="411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Käsinkirjoitus 11">
                <a:extLst>
                  <a:ext uri="{FF2B5EF4-FFF2-40B4-BE49-F238E27FC236}">
                    <a16:creationId xmlns:a16="http://schemas.microsoft.com/office/drawing/2014/main" id="{8D1133B8-65F5-69A2-5F67-B9887F8CE491}"/>
                  </a:ext>
                </a:extLst>
              </p14:cNvPr>
              <p14:cNvContentPartPr/>
              <p14:nvPr/>
            </p14:nvContentPartPr>
            <p14:xfrm>
              <a:off x="6245120" y="2320520"/>
              <a:ext cx="5083200" cy="3645720"/>
            </p14:xfrm>
          </p:contentPart>
        </mc:Choice>
        <mc:Fallback xmlns="">
          <p:pic>
            <p:nvPicPr>
              <p:cNvPr id="12" name="Käsinkirjoitus 11">
                <a:extLst>
                  <a:ext uri="{FF2B5EF4-FFF2-40B4-BE49-F238E27FC236}">
                    <a16:creationId xmlns:a16="http://schemas.microsoft.com/office/drawing/2014/main" id="{8D1133B8-65F5-69A2-5F67-B9887F8CE49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239000" y="2314400"/>
                <a:ext cx="5095440" cy="3657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083274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5C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2DC2A9-72D7-9B1C-D591-2CAF4C59C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5119"/>
            <a:ext cx="10515600" cy="3586479"/>
          </a:xfrm>
        </p:spPr>
        <p:txBody>
          <a:bodyPr>
            <a:normAutofit/>
          </a:bodyPr>
          <a:lstStyle/>
          <a:p>
            <a:pPr algn="ctr"/>
            <a:r>
              <a:rPr lang="en-GB" sz="6000" dirty="0" err="1">
                <a:solidFill>
                  <a:srgbClr val="F5F9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Kustannuksista</a:t>
            </a:r>
            <a:br>
              <a:rPr lang="en-GB" sz="6000" dirty="0">
                <a:solidFill>
                  <a:srgbClr val="F5F9F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sz="6000" b="1" dirty="0">
              <a:solidFill>
                <a:srgbClr val="F5F9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18927A14-EA97-650C-E1DA-7113C8BE2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81599"/>
            <a:ext cx="10515600" cy="995363"/>
          </a:xfrm>
        </p:spPr>
        <p:txBody>
          <a:bodyPr/>
          <a:lstStyle/>
          <a:p>
            <a:pPr marL="0" indent="0">
              <a:buNone/>
            </a:pPr>
            <a:endParaRPr lang="fi-FI" dirty="0">
              <a:solidFill>
                <a:srgbClr val="F5F9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440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2DC2A9-72D7-9B1C-D591-2CAF4C59C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Kustannuksista</a:t>
            </a:r>
            <a:endParaRPr lang="fi-FI" b="1" dirty="0">
              <a:solidFill>
                <a:srgbClr val="045C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18927A14-EA97-650C-E1DA-7113C8BE26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Liity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yhdistyksen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jäseneksi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30 € /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vuosi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Kertaluonteinen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liittymismaksu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1850 €,</a:t>
            </a:r>
          </a:p>
          <a:p>
            <a:pPr marL="914400" lvl="2" indent="0">
              <a:buNone/>
            </a:pP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jonka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jälkeen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olet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oikeutettu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valitsemaan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oman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palstasi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Palstan vuosivuokra palstaneliöiden mukaan n 850 € / 2024</a:t>
            </a:r>
          </a:p>
          <a:p>
            <a:pPr marL="914400" lvl="2" indent="0">
              <a:buNone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Palstavuokra sisältää kaupungin vuokraosuuden, kesäveden ja jätehuollon</a:t>
            </a:r>
          </a:p>
          <a:p>
            <a:pPr marL="914400" lvl="2" indent="0">
              <a:buNone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Vuoden vuokra maksetaan keväällä, ennen siirtolapuutarhakauden avautumista</a:t>
            </a:r>
          </a:p>
          <a:p>
            <a:pPr marL="914400" lvl="2" indent="0">
              <a:buNone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Sähkönkulutuksesi maksat itse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4F37C37-3E9F-CEAA-E5A4-FC1CD9C67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06311"/>
            <a:ext cx="2566421" cy="292377"/>
          </a:xfrm>
          <a:prstGeom prst="rect">
            <a:avLst/>
          </a:prstGeom>
        </p:spPr>
      </p:pic>
      <p:pic>
        <p:nvPicPr>
          <p:cNvPr id="9" name="Sisällön paikkamerkki 4" descr="Kuva, joka sisältää kohteen Grafiikka, graafinen suunnittelu, Värikkyys, taide&#10;&#10;Kuvaus luotu automaattisesti">
            <a:extLst>
              <a:ext uri="{FF2B5EF4-FFF2-40B4-BE49-F238E27FC236}">
                <a16:creationId xmlns:a16="http://schemas.microsoft.com/office/drawing/2014/main" id="{1FD35E64-B5DA-EC22-69DB-EAAC8D06426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640" y="0"/>
            <a:ext cx="2770612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Käsinkirjoitus 2">
                <a:extLst>
                  <a:ext uri="{FF2B5EF4-FFF2-40B4-BE49-F238E27FC236}">
                    <a16:creationId xmlns:a16="http://schemas.microsoft.com/office/drawing/2014/main" id="{86E79774-C2F1-3509-8615-34D392D5111B}"/>
                  </a:ext>
                </a:extLst>
              </p14:cNvPr>
              <p14:cNvContentPartPr/>
              <p14:nvPr/>
            </p14:nvContentPartPr>
            <p14:xfrm>
              <a:off x="4449800" y="5780480"/>
              <a:ext cx="2160" cy="360"/>
            </p14:xfrm>
          </p:contentPart>
        </mc:Choice>
        <mc:Fallback xmlns="">
          <p:pic>
            <p:nvPicPr>
              <p:cNvPr id="3" name="Käsinkirjoitus 2">
                <a:extLst>
                  <a:ext uri="{FF2B5EF4-FFF2-40B4-BE49-F238E27FC236}">
                    <a16:creationId xmlns:a16="http://schemas.microsoft.com/office/drawing/2014/main" id="{86E79774-C2F1-3509-8615-34D392D5111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43680" y="5774360"/>
                <a:ext cx="144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92308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5C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2DC2A9-72D7-9B1C-D591-2CAF4C59C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5119"/>
            <a:ext cx="10515600" cy="3586479"/>
          </a:xfrm>
        </p:spPr>
        <p:txBody>
          <a:bodyPr>
            <a:normAutofit/>
          </a:bodyPr>
          <a:lstStyle/>
          <a:p>
            <a:pPr algn="ctr"/>
            <a:r>
              <a:rPr lang="en-GB" sz="6000" dirty="0" err="1">
                <a:solidFill>
                  <a:srgbClr val="F5F9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Etenemisestä</a:t>
            </a:r>
            <a:br>
              <a:rPr lang="en-GB" sz="6000" dirty="0">
                <a:solidFill>
                  <a:srgbClr val="F5F9F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sz="6000" b="1" dirty="0">
              <a:solidFill>
                <a:srgbClr val="F5F9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18927A14-EA97-650C-E1DA-7113C8BE2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81599"/>
            <a:ext cx="10515600" cy="995363"/>
          </a:xfrm>
        </p:spPr>
        <p:txBody>
          <a:bodyPr/>
          <a:lstStyle/>
          <a:p>
            <a:pPr marL="0" indent="0">
              <a:buNone/>
            </a:pPr>
            <a:endParaRPr lang="fi-FI" dirty="0">
              <a:solidFill>
                <a:srgbClr val="F5F9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4895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2DC2A9-72D7-9B1C-D591-2CAF4C59C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i-FI" sz="5400" b="1" dirty="0">
                <a:solidFill>
                  <a:schemeClr val="accent6">
                    <a:lumMod val="50000"/>
                  </a:schemeClr>
                </a:solidFill>
              </a:rPr>
              <a:t>Kuortaneen Säästöpankkisäätiö </a:t>
            </a:r>
            <a:br>
              <a:rPr lang="fi-FI" b="1" dirty="0"/>
            </a:br>
            <a:endParaRPr lang="fi-FI" b="1" dirty="0">
              <a:solidFill>
                <a:srgbClr val="045C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18927A14-EA97-650C-E1DA-7113C8BE2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6875"/>
            <a:ext cx="10515600" cy="4650088"/>
          </a:xfrm>
        </p:spPr>
        <p:txBody>
          <a:bodyPr/>
          <a:lstStyle/>
          <a:p>
            <a:pPr marL="0" indent="0">
              <a:buNone/>
            </a:pPr>
            <a:r>
              <a:rPr lang="fi-FI" dirty="0"/>
              <a:t>on myöntänyt Siirtolapuutarhayhdistykselle merkittävän avustuksen, jonka avulla yhdistys rakentaa jokaiselle palstalle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i-FI" dirty="0"/>
              <a:t>vedenjakelun ns. kesävesijärjestelmänä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i-FI" dirty="0"/>
              <a:t>sähkönjakeluverkoston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i-FI" dirty="0"/>
              <a:t>hankkii </a:t>
            </a:r>
            <a:r>
              <a:rPr lang="fi-FI" dirty="0" err="1"/>
              <a:t>em</a:t>
            </a:r>
            <a:r>
              <a:rPr lang="fi-FI" dirty="0"/>
              <a:t> liittymät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i-FI" dirty="0"/>
              <a:t>rakentaa huoltorakennuksen</a:t>
            </a:r>
          </a:p>
          <a:p>
            <a:pPr marL="0" indent="0">
              <a:buNone/>
            </a:pPr>
            <a:endParaRPr lang="fi-FI" dirty="0"/>
          </a:p>
          <a:p>
            <a:pPr marL="0" indent="0" algn="ctr">
              <a:buNone/>
            </a:pPr>
            <a:r>
              <a:rPr lang="fi-FI" dirty="0">
                <a:highlight>
                  <a:srgbClr val="FFFF00"/>
                </a:highlight>
              </a:rPr>
              <a:t>Avustuksen realisoituminen edellyttää 15 palstan vuokrasopimusta. Ensimmäisen vaiheen palstan varanneiden määrä </a:t>
            </a:r>
            <a:br>
              <a:rPr lang="fi-FI" dirty="0">
                <a:highlight>
                  <a:srgbClr val="FFFF00"/>
                </a:highlight>
              </a:rPr>
            </a:br>
            <a:r>
              <a:rPr lang="fi-FI" dirty="0">
                <a:highlight>
                  <a:srgbClr val="FFFF00"/>
                </a:highlight>
              </a:rPr>
              <a:t>on siten merkittävä etappi.</a:t>
            </a:r>
          </a:p>
          <a:p>
            <a:pPr marL="0" indent="0">
              <a:buNone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4F37C37-3E9F-CEAA-E5A4-FC1CD9C67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06311"/>
            <a:ext cx="2566421" cy="292377"/>
          </a:xfrm>
          <a:prstGeom prst="rect">
            <a:avLst/>
          </a:prstGeom>
        </p:spPr>
      </p:pic>
      <p:pic>
        <p:nvPicPr>
          <p:cNvPr id="9" name="Sisällön paikkamerkki 4" descr="Kuva, joka sisältää kohteen Grafiikka, graafinen suunnittelu, Värikkyys, taide&#10;&#10;Kuvaus luotu automaattisesti">
            <a:extLst>
              <a:ext uri="{FF2B5EF4-FFF2-40B4-BE49-F238E27FC236}">
                <a16:creationId xmlns:a16="http://schemas.microsoft.com/office/drawing/2014/main" id="{1FD35E64-B5DA-EC22-69DB-EAAC8D06426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996" y="0"/>
            <a:ext cx="29190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906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2DC2A9-72D7-9B1C-D591-2CAF4C59C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5355"/>
          </a:xfrm>
        </p:spPr>
        <p:txBody>
          <a:bodyPr/>
          <a:lstStyle/>
          <a:p>
            <a:pPr algn="ctr"/>
            <a:r>
              <a:rPr lang="en-GB" b="1" dirty="0" err="1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Rakenna</a:t>
            </a:r>
            <a:r>
              <a:rPr lang="en-GB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jo 2024 ! </a:t>
            </a:r>
            <a:endParaRPr lang="fi-FI" b="1" dirty="0">
              <a:solidFill>
                <a:srgbClr val="045C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18927A14-EA97-650C-E1DA-7113C8BE2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0480"/>
            <a:ext cx="10515600" cy="487648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i-FI" dirty="0">
                <a:sym typeface="Wingdings" panose="05000000000000000000" pitchFamily="2" charset="2"/>
              </a:rPr>
              <a:t> </a:t>
            </a:r>
            <a:r>
              <a:rPr lang="fi-FI" dirty="0"/>
              <a:t>Maksat kertaluonteisen liittymismaksun 1850 €  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i-FI" dirty="0">
                <a:sym typeface="Wingdings" panose="05000000000000000000" pitchFamily="2" charset="2"/>
              </a:rPr>
              <a:t> Varaat oman palstasi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i-FI" dirty="0">
                <a:sym typeface="Wingdings" panose="05000000000000000000" pitchFamily="2" charset="2"/>
              </a:rPr>
              <a:t> Allekirjoitat palstan vuokrasopimuksen yhdistyksen kanssa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i-FI" dirty="0">
                <a:sym typeface="Wingdings" panose="05000000000000000000" pitchFamily="2" charset="2"/>
              </a:rPr>
              <a:t> Aloitat siirtolapuutarhamökin / varaston / puutarhan rakentamisen suunnittelun. 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i-FI" dirty="0">
                <a:sym typeface="Wingdings" panose="05000000000000000000" pitchFamily="2" charset="2"/>
              </a:rPr>
              <a:t> Käyt rakennussuunnitelmasi läpi yhdistyksen nimeämän rakennustoimikunnan kanssa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i-FI" dirty="0">
                <a:sym typeface="Wingdings" panose="05000000000000000000" pitchFamily="2" charset="2"/>
              </a:rPr>
              <a:t> Haet rakennuslupaa Seinäjoen kaupungilta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i-FI" dirty="0">
                <a:sym typeface="Wingdings" panose="05000000000000000000" pitchFamily="2" charset="2"/>
              </a:rPr>
              <a:t> Maksat vuosivuokran ennen kauden alkamista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i-FI" dirty="0">
                <a:sym typeface="Wingdings" panose="05000000000000000000" pitchFamily="2" charset="2"/>
              </a:rPr>
              <a:t>Aloitat rakentamisen siirtolapuutarhakauden avautuessa TAI sinulla on aikaa 3 vuotta. 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i-FI" dirty="0">
                <a:sym typeface="Wingdings" panose="05000000000000000000" pitchFamily="2" charset="2"/>
              </a:rPr>
              <a:t> Voit aloittaa rakentamisen </a:t>
            </a:r>
            <a:r>
              <a:rPr lang="fi-FI" dirty="0" err="1">
                <a:sym typeface="Wingdings" panose="05000000000000000000" pitchFamily="2" charset="2"/>
              </a:rPr>
              <a:t>aggrekaatilla</a:t>
            </a:r>
            <a:endParaRPr lang="fi-FI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endParaRPr lang="fi-FI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4F37C37-3E9F-CEAA-E5A4-FC1CD9C67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06311"/>
            <a:ext cx="2566421" cy="292377"/>
          </a:xfrm>
          <a:prstGeom prst="rect">
            <a:avLst/>
          </a:prstGeom>
        </p:spPr>
      </p:pic>
      <p:pic>
        <p:nvPicPr>
          <p:cNvPr id="9" name="Sisällön paikkamerkki 4" descr="Kuva, joka sisältää kohteen Grafiikka, graafinen suunnittelu, Värikkyys, taide&#10;&#10;Kuvaus luotu automaattisesti">
            <a:extLst>
              <a:ext uri="{FF2B5EF4-FFF2-40B4-BE49-F238E27FC236}">
                <a16:creationId xmlns:a16="http://schemas.microsoft.com/office/drawing/2014/main" id="{1FD35E64-B5DA-EC22-69DB-EAAC8D06426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316" y="0"/>
            <a:ext cx="29190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16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2DC2A9-72D7-9B1C-D591-2CAF4C59C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54349"/>
          </a:xfrm>
        </p:spPr>
        <p:txBody>
          <a:bodyPr>
            <a:normAutofit fontScale="90000"/>
          </a:bodyPr>
          <a:lstStyle/>
          <a:p>
            <a:br>
              <a:rPr lang="fi-FI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i-FI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FAQ</a:t>
            </a:r>
            <a:br>
              <a:rPr lang="fi-FI" b="1" baseline="30000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i-FI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b="1" dirty="0">
              <a:solidFill>
                <a:srgbClr val="045C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18927A14-EA97-650C-E1DA-7113C8BE2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9475"/>
            <a:ext cx="10515600" cy="4146487"/>
          </a:xfrm>
        </p:spPr>
        <p:txBody>
          <a:bodyPr/>
          <a:lstStyle/>
          <a:p>
            <a:pPr marL="0" indent="0">
              <a:buNone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Siirtolapuutarhakausi ja siirtolapuutarhamökin käyttöaika on keskimäärin toukokuun alusta syyskuun loppuun,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kasvukauden pituudesta riippuen. </a:t>
            </a:r>
          </a:p>
          <a:p>
            <a:pPr marL="0" indent="0">
              <a:buNone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Talvisin tarkastuskäynnit ja lumikuorman purkaminen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yms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on luonnollisesti sallittua. </a:t>
            </a:r>
          </a:p>
          <a:p>
            <a:pPr marL="0" indent="0">
              <a:buNone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Yhteiset alueet hoidetaan talkootyönä.</a:t>
            </a:r>
          </a:p>
          <a:p>
            <a:pPr marL="0" indent="0">
              <a:buNone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Vuokraus- yms.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airbnb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–toiminta ei ole sallittua.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4F37C37-3E9F-CEAA-E5A4-FC1CD9C67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06311"/>
            <a:ext cx="2566421" cy="292377"/>
          </a:xfrm>
          <a:prstGeom prst="rect">
            <a:avLst/>
          </a:prstGeom>
        </p:spPr>
      </p:pic>
      <p:pic>
        <p:nvPicPr>
          <p:cNvPr id="9" name="Sisällön paikkamerkki 4" descr="Kuva, joka sisältää kohteen Grafiikka, graafinen suunnittelu, Värikkyys, taide&#10;&#10;Kuvaus luotu automaattisesti">
            <a:extLst>
              <a:ext uri="{FF2B5EF4-FFF2-40B4-BE49-F238E27FC236}">
                <a16:creationId xmlns:a16="http://schemas.microsoft.com/office/drawing/2014/main" id="{1FD35E64-B5DA-EC22-69DB-EAAC8D06426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996" y="0"/>
            <a:ext cx="29190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710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2DC2A9-72D7-9B1C-D591-2CAF4C59C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5355"/>
          </a:xfrm>
        </p:spPr>
        <p:txBody>
          <a:bodyPr/>
          <a:lstStyle/>
          <a:p>
            <a:pPr algn="ctr"/>
            <a:r>
              <a:rPr lang="en-GB" b="1" dirty="0" err="1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Yhteistyötä</a:t>
            </a:r>
            <a:r>
              <a:rPr lang="en-GB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viritelty</a:t>
            </a:r>
            <a:endParaRPr lang="fi-FI" b="1" dirty="0">
              <a:solidFill>
                <a:srgbClr val="045C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18927A14-EA97-650C-E1DA-7113C8BE2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0480"/>
            <a:ext cx="9667240" cy="487648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Sedun maanrakennus, talonrakennus, putkiasentajien, sähköasentajien ja logistiikan kanssa. Vaiheessa.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Taimistojen kanssa.  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Seinäjoen Puutarhayhdistyksen kanssa. 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4F37C37-3E9F-CEAA-E5A4-FC1CD9C67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06311"/>
            <a:ext cx="2566421" cy="292377"/>
          </a:xfrm>
          <a:prstGeom prst="rect">
            <a:avLst/>
          </a:prstGeom>
        </p:spPr>
      </p:pic>
      <p:pic>
        <p:nvPicPr>
          <p:cNvPr id="9" name="Sisällön paikkamerkki 4" descr="Kuva, joka sisältää kohteen Grafiikka, graafinen suunnittelu, Värikkyys, taide&#10;&#10;Kuvaus luotu automaattisesti">
            <a:extLst>
              <a:ext uri="{FF2B5EF4-FFF2-40B4-BE49-F238E27FC236}">
                <a16:creationId xmlns:a16="http://schemas.microsoft.com/office/drawing/2014/main" id="{1FD35E64-B5DA-EC22-69DB-EAAC8D06426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316" y="0"/>
            <a:ext cx="29190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7942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2DC2A9-72D7-9B1C-D591-2CAF4C59C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i-FI" b="1" dirty="0">
              <a:solidFill>
                <a:srgbClr val="045C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18927A14-EA97-650C-E1DA-7113C8BE2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8000"/>
            <a:ext cx="10515600" cy="5668963"/>
          </a:xfrm>
        </p:spPr>
        <p:txBody>
          <a:bodyPr/>
          <a:lstStyle/>
          <a:p>
            <a:pPr marL="0" indent="0">
              <a:buNone/>
            </a:pPr>
            <a:endParaRPr lang="fi-FI" sz="4000" b="1" dirty="0"/>
          </a:p>
          <a:p>
            <a:pPr marL="0" indent="0">
              <a:buNone/>
            </a:pPr>
            <a:r>
              <a:rPr lang="fi-FI" sz="4000" b="1" dirty="0"/>
              <a:t>Tutustu</a:t>
            </a:r>
            <a:r>
              <a:rPr lang="fi-FI" sz="4000" dirty="0"/>
              <a:t> </a:t>
            </a:r>
          </a:p>
          <a:p>
            <a:pPr marL="457200" lvl="1" indent="0">
              <a:buNone/>
            </a:pPr>
            <a:r>
              <a:rPr lang="fi-FI" dirty="0"/>
              <a:t>facebook.com/</a:t>
            </a:r>
            <a:r>
              <a:rPr lang="fi-FI" dirty="0" err="1"/>
              <a:t>seinajoenspy</a:t>
            </a:r>
            <a:r>
              <a:rPr lang="fi-FI" dirty="0"/>
              <a:t> </a:t>
            </a:r>
          </a:p>
          <a:p>
            <a:pPr marL="457200" lvl="1" indent="0">
              <a:buNone/>
            </a:pPr>
            <a:r>
              <a:rPr lang="fi-FI" dirty="0"/>
              <a:t>www.seinajoenspy.siirtolapuutarhaliitto.fi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sz="4000" b="1" dirty="0"/>
              <a:t>Ota yhteyttä </a:t>
            </a:r>
          </a:p>
          <a:p>
            <a:pPr marL="457200" lvl="1" indent="0">
              <a:buNone/>
            </a:pPr>
            <a:r>
              <a:rPr lang="fi-FI" dirty="0"/>
              <a:t>puheenjohtaja Kyllikki Anttila / kyllis.anttila@gmail.com / 0400 561 646 (iltaisin)</a:t>
            </a:r>
          </a:p>
          <a:p>
            <a:pPr marL="457200" lvl="1" indent="0">
              <a:buNone/>
            </a:pPr>
            <a:r>
              <a:rPr lang="fi-FI" dirty="0"/>
              <a:t>hallituksen jäsen Antti Ala-Kurikka /antti.ala-kurikka@netikka.fi / 050 551 3565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4F37C37-3E9F-CEAA-E5A4-FC1CD9C67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06311"/>
            <a:ext cx="2566421" cy="292377"/>
          </a:xfrm>
          <a:prstGeom prst="rect">
            <a:avLst/>
          </a:prstGeom>
        </p:spPr>
      </p:pic>
      <p:pic>
        <p:nvPicPr>
          <p:cNvPr id="9" name="Sisällön paikkamerkki 4" descr="Kuva, joka sisältää kohteen Grafiikka, graafinen suunnittelu, Värikkyys, taide&#10;&#10;Kuvaus luotu automaattisesti">
            <a:extLst>
              <a:ext uri="{FF2B5EF4-FFF2-40B4-BE49-F238E27FC236}">
                <a16:creationId xmlns:a16="http://schemas.microsoft.com/office/drawing/2014/main" id="{1FD35E64-B5DA-EC22-69DB-EAAC8D06426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996" y="0"/>
            <a:ext cx="29190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152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CCCAF059-8D81-F737-5582-6C0A96713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39047"/>
            <a:ext cx="9757092" cy="649965"/>
          </a:xfrm>
        </p:spPr>
        <p:txBody>
          <a:bodyPr>
            <a:normAutofit/>
          </a:bodyPr>
          <a:lstStyle/>
          <a:p>
            <a:pPr algn="ctr"/>
            <a:r>
              <a:rPr lang="fi-FI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Tervetuloa mukaan !</a:t>
            </a:r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22642CCF-727E-5F4A-5248-BC99B91BCB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760" y="2057400"/>
            <a:ext cx="3281681" cy="3811588"/>
          </a:xfrm>
        </p:spPr>
        <p:txBody>
          <a:bodyPr/>
          <a:lstStyle/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FD6B3EB-A769-A104-0039-FAEE6C0AD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6306311"/>
            <a:ext cx="2566421" cy="292377"/>
          </a:xfrm>
          <a:prstGeom prst="rect">
            <a:avLst/>
          </a:prstGeom>
        </p:spPr>
      </p:pic>
      <p:pic>
        <p:nvPicPr>
          <p:cNvPr id="7" name="Sisällön paikkamerkki 4" descr="Kuva, joka sisältää kohteen Grafiikka, graafinen suunnittelu, Värikkyys, taide&#10;&#10;Kuvaus luotu automaattisesti">
            <a:extLst>
              <a:ext uri="{FF2B5EF4-FFF2-40B4-BE49-F238E27FC236}">
                <a16:creationId xmlns:a16="http://schemas.microsoft.com/office/drawing/2014/main" id="{89B7FFF0-562B-4DED-7164-BD0AB17FCA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800" y="1798088"/>
            <a:ext cx="2641600" cy="4289562"/>
          </a:xfrm>
          <a:prstGeom prst="rect">
            <a:avLst/>
          </a:prstGeom>
        </p:spPr>
      </p:pic>
      <p:sp>
        <p:nvSpPr>
          <p:cNvPr id="13" name="Tekstin paikkamerkki 9">
            <a:extLst>
              <a:ext uri="{FF2B5EF4-FFF2-40B4-BE49-F238E27FC236}">
                <a16:creationId xmlns:a16="http://schemas.microsoft.com/office/drawing/2014/main" id="{86837EB9-4D5B-6CFB-84D8-6A4FD60E9790}"/>
              </a:ext>
            </a:extLst>
          </p:cNvPr>
          <p:cNvSpPr txBox="1">
            <a:spLocks/>
          </p:cNvSpPr>
          <p:nvPr/>
        </p:nvSpPr>
        <p:spPr>
          <a:xfrm>
            <a:off x="6800261" y="1523206"/>
            <a:ext cx="3932237" cy="3811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5FE70452-80B6-600C-D976-F4F7F32B0D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8121" y="1130158"/>
            <a:ext cx="7575479" cy="482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17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2DC2A9-72D7-9B1C-D591-2CAF4C59C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7595"/>
          </a:xfrm>
        </p:spPr>
        <p:txBody>
          <a:bodyPr>
            <a:normAutofit fontScale="90000"/>
          </a:bodyPr>
          <a:lstStyle/>
          <a:p>
            <a:pPr algn="ctr"/>
            <a:br>
              <a:rPr lang="fi-FI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Tästä tämä lähtee </a:t>
            </a:r>
            <a:br>
              <a:rPr lang="fi-FI" b="1" baseline="30000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i-FI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b="1" dirty="0">
              <a:solidFill>
                <a:srgbClr val="045C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D73A7016-66D8-ACEA-C8DC-56D376D4A2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5600" y="1269999"/>
            <a:ext cx="8422640" cy="5036311"/>
          </a:xfr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C4F37C37-3E9F-CEAA-E5A4-FC1CD9C67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06311"/>
            <a:ext cx="2566421" cy="292377"/>
          </a:xfrm>
          <a:prstGeom prst="rect">
            <a:avLst/>
          </a:prstGeom>
        </p:spPr>
      </p:pic>
      <p:pic>
        <p:nvPicPr>
          <p:cNvPr id="9" name="Sisällön paikkamerkki 4" descr="Kuva, joka sisältää kohteen Grafiikka, graafinen suunnittelu, Värikkyys, taide&#10;&#10;Kuvaus luotu automaattisesti">
            <a:extLst>
              <a:ext uri="{FF2B5EF4-FFF2-40B4-BE49-F238E27FC236}">
                <a16:creationId xmlns:a16="http://schemas.microsoft.com/office/drawing/2014/main" id="{1FD35E64-B5DA-EC22-69DB-EAAC8D06426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996" y="0"/>
            <a:ext cx="29190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87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5C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2DC2A9-72D7-9B1C-D591-2CAF4C59C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0560"/>
            <a:ext cx="10515600" cy="2387600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solidFill>
                  <a:srgbClr val="F5F9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ALUEEN RAKENTUMISESTA</a:t>
            </a:r>
            <a:endParaRPr lang="fi-FI" sz="6000" b="1" dirty="0">
              <a:solidFill>
                <a:srgbClr val="F5F9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18927A14-EA97-650C-E1DA-7113C8BE2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35599"/>
            <a:ext cx="10515600" cy="741363"/>
          </a:xfrm>
        </p:spPr>
        <p:txBody>
          <a:bodyPr/>
          <a:lstStyle/>
          <a:p>
            <a:pPr marL="0" indent="0">
              <a:buNone/>
            </a:pPr>
            <a:endParaRPr lang="fi-FI" dirty="0">
              <a:solidFill>
                <a:srgbClr val="F5F9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715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CCCAF059-8D81-F737-5582-6C0A96713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158240"/>
          </a:xfrm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Puuttomantie</a:t>
            </a:r>
            <a:r>
              <a:rPr lang="en-GB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en-GB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Seinäjoen </a:t>
            </a:r>
            <a:r>
              <a:rPr lang="en-GB" b="1" dirty="0" err="1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Kärki</a:t>
            </a:r>
            <a:endParaRPr lang="fi-FI" b="1" dirty="0">
              <a:solidFill>
                <a:srgbClr val="045C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22642CCF-727E-5F4A-5248-BC99B91BCB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203892" cy="3811588"/>
          </a:xfrm>
        </p:spPr>
        <p:txBody>
          <a:bodyPr>
            <a:normAutofit/>
          </a:bodyPr>
          <a:lstStyle/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Lakeuden Ristin juurelta 5,5 km</a:t>
            </a:r>
          </a:p>
          <a:p>
            <a:endParaRPr lang="fi-FI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Vapaudentietä Peräseinäjoen suuntaan, Sorsanpesän ohi</a:t>
            </a:r>
          </a:p>
          <a:p>
            <a:endParaRPr lang="fi-FI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Kärjen K-Kaupan risteyksestä  oikealle, </a:t>
            </a:r>
            <a:r>
              <a:rPr lang="fi-FI" b="1" dirty="0" err="1">
                <a:latin typeface="Arial" panose="020B0604020202020204" pitchFamily="34" charset="0"/>
                <a:cs typeface="Arial" panose="020B0604020202020204" pitchFamily="34" charset="0"/>
              </a:rPr>
              <a:t>Puuttomantielle</a:t>
            </a:r>
            <a:endParaRPr lang="fi-FI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HUOM! Oikealta tulevilla on etuajo-oikeus! 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FD6B3EB-A769-A104-0039-FAEE6C0AD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6306311"/>
            <a:ext cx="2566421" cy="292377"/>
          </a:xfrm>
          <a:prstGeom prst="rect">
            <a:avLst/>
          </a:prstGeom>
        </p:spPr>
      </p:pic>
      <p:pic>
        <p:nvPicPr>
          <p:cNvPr id="7" name="Sisällön paikkamerkki 4" descr="Kuva, joka sisältää kohteen Grafiikka, graafinen suunnittelu, Värikkyys, taide&#10;&#10;Kuvaus luotu automaattisesti">
            <a:extLst>
              <a:ext uri="{FF2B5EF4-FFF2-40B4-BE49-F238E27FC236}">
                <a16:creationId xmlns:a16="http://schemas.microsoft.com/office/drawing/2014/main" id="{89B7FFF0-562B-4DED-7164-BD0AB17FCA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996" y="0"/>
            <a:ext cx="2919004" cy="6858000"/>
          </a:xfrm>
          <a:prstGeom prst="rect">
            <a:avLst/>
          </a:prstGeom>
        </p:spPr>
      </p:pic>
      <p:sp>
        <p:nvSpPr>
          <p:cNvPr id="13" name="Tekstin paikkamerkki 9">
            <a:extLst>
              <a:ext uri="{FF2B5EF4-FFF2-40B4-BE49-F238E27FC236}">
                <a16:creationId xmlns:a16="http://schemas.microsoft.com/office/drawing/2014/main" id="{86837EB9-4D5B-6CFB-84D8-6A4FD60E9790}"/>
              </a:ext>
            </a:extLst>
          </p:cNvPr>
          <p:cNvSpPr txBox="1">
            <a:spLocks/>
          </p:cNvSpPr>
          <p:nvPr/>
        </p:nvSpPr>
        <p:spPr>
          <a:xfrm>
            <a:off x="4856481" y="457199"/>
            <a:ext cx="6495730" cy="58491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DD144769-A993-43EE-7C4A-AB7BC4FF9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3619" y="23948"/>
            <a:ext cx="6495730" cy="6376853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1181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CCCAF059-8D81-F737-5582-6C0A96713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158240"/>
          </a:xfrm>
        </p:spPr>
        <p:txBody>
          <a:bodyPr/>
          <a:lstStyle/>
          <a:p>
            <a:r>
              <a:rPr lang="en-GB" b="1" dirty="0" err="1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Palstat</a:t>
            </a:r>
            <a:endParaRPr lang="fi-FI" b="1" dirty="0">
              <a:solidFill>
                <a:srgbClr val="045C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22642CCF-727E-5F4A-5248-BC99B91BCB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15440"/>
            <a:ext cx="3600131" cy="4253548"/>
          </a:xfrm>
        </p:spPr>
        <p:txBody>
          <a:bodyPr>
            <a:normAutofit/>
          </a:bodyPr>
          <a:lstStyle/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1900" b="1" dirty="0">
                <a:latin typeface="Arial" panose="020B0604020202020204" pitchFamily="34" charset="0"/>
                <a:cs typeface="Arial" panose="020B0604020202020204" pitchFamily="34" charset="0"/>
              </a:rPr>
              <a:t>Palstojen lukumäärä 131 kpl</a:t>
            </a:r>
          </a:p>
          <a:p>
            <a:r>
              <a:rPr lang="fi-FI" sz="1900" b="1" dirty="0">
                <a:latin typeface="Arial" panose="020B0604020202020204" pitchFamily="34" charset="0"/>
                <a:cs typeface="Arial" panose="020B0604020202020204" pitchFamily="34" charset="0"/>
              </a:rPr>
              <a:t>Pinta-ala 300 – 400 neliötä</a:t>
            </a:r>
          </a:p>
          <a:p>
            <a:endParaRPr lang="fi-FI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Vaihe 1: 31 palstaa</a:t>
            </a:r>
          </a:p>
          <a:p>
            <a:endParaRPr lang="fi-FI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Vaihe 2: 41 palstaa</a:t>
            </a:r>
          </a:p>
          <a:p>
            <a:endParaRPr lang="fi-FI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Vaihe 3: 39 palstaa</a:t>
            </a:r>
          </a:p>
          <a:p>
            <a:endParaRPr lang="fi-FI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Vaihe 4: 20 palstaa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FD6B3EB-A769-A104-0039-FAEE6C0AD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6306311"/>
            <a:ext cx="2566421" cy="292377"/>
          </a:xfrm>
          <a:prstGeom prst="rect">
            <a:avLst/>
          </a:prstGeom>
        </p:spPr>
      </p:pic>
      <p:pic>
        <p:nvPicPr>
          <p:cNvPr id="7" name="Sisällön paikkamerkki 4" descr="Kuva, joka sisältää kohteen Grafiikka, graafinen suunnittelu, Värikkyys, taide&#10;&#10;Kuvaus luotu automaattisesti">
            <a:extLst>
              <a:ext uri="{FF2B5EF4-FFF2-40B4-BE49-F238E27FC236}">
                <a16:creationId xmlns:a16="http://schemas.microsoft.com/office/drawing/2014/main" id="{89B7FFF0-562B-4DED-7164-BD0AB17FCA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996" y="0"/>
            <a:ext cx="2919004" cy="6858000"/>
          </a:xfrm>
          <a:prstGeom prst="rect">
            <a:avLst/>
          </a:prstGeom>
        </p:spPr>
      </p:pic>
      <p:sp>
        <p:nvSpPr>
          <p:cNvPr id="13" name="Tekstin paikkamerkki 9">
            <a:extLst>
              <a:ext uri="{FF2B5EF4-FFF2-40B4-BE49-F238E27FC236}">
                <a16:creationId xmlns:a16="http://schemas.microsoft.com/office/drawing/2014/main" id="{86837EB9-4D5B-6CFB-84D8-6A4FD60E9790}"/>
              </a:ext>
            </a:extLst>
          </p:cNvPr>
          <p:cNvSpPr txBox="1">
            <a:spLocks/>
          </p:cNvSpPr>
          <p:nvPr/>
        </p:nvSpPr>
        <p:spPr>
          <a:xfrm>
            <a:off x="4653280" y="680720"/>
            <a:ext cx="6929119" cy="579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F0578CEB-C433-95F8-413B-7D793C23D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2025" y="386080"/>
            <a:ext cx="6810373" cy="608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45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CCCAF059-8D81-F737-5582-6C0A96713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158240"/>
          </a:xfrm>
        </p:spPr>
        <p:txBody>
          <a:bodyPr/>
          <a:lstStyle/>
          <a:p>
            <a:r>
              <a:rPr lang="en-GB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VAIHE 1: </a:t>
            </a:r>
            <a:br>
              <a:rPr lang="en-GB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</a:t>
            </a:r>
            <a:r>
              <a:rPr lang="en-GB" b="1" dirty="0" err="1">
                <a:solidFill>
                  <a:srgbClr val="045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palstaa</a:t>
            </a:r>
            <a:endParaRPr lang="fi-FI" b="1" dirty="0">
              <a:solidFill>
                <a:srgbClr val="045C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22642CCF-727E-5F4A-5248-BC99B91BCB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091808" cy="3811588"/>
          </a:xfrm>
        </p:spPr>
        <p:txBody>
          <a:bodyPr/>
          <a:lstStyle/>
          <a:p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Palstojen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koko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357,  353,  354,  376,  368</a:t>
            </a: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373,  339,  339,  340,  391,  383,  379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376,  349,  350,  351,  355,  359,  365,  290,  386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352,  333,  333,  333,  333,  332,  332,  332,  332,  332 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FD6B3EB-A769-A104-0039-FAEE6C0AD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6306311"/>
            <a:ext cx="2566421" cy="292377"/>
          </a:xfrm>
          <a:prstGeom prst="rect">
            <a:avLst/>
          </a:prstGeom>
        </p:spPr>
      </p:pic>
      <p:pic>
        <p:nvPicPr>
          <p:cNvPr id="7" name="Sisällön paikkamerkki 4" descr="Kuva, joka sisältää kohteen Grafiikka, graafinen suunnittelu, Värikkyys, taide&#10;&#10;Kuvaus luotu automaattisesti">
            <a:extLst>
              <a:ext uri="{FF2B5EF4-FFF2-40B4-BE49-F238E27FC236}">
                <a16:creationId xmlns:a16="http://schemas.microsoft.com/office/drawing/2014/main" id="{89B7FFF0-562B-4DED-7164-BD0AB17FCA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996" y="0"/>
            <a:ext cx="2919004" cy="6858000"/>
          </a:xfrm>
          <a:prstGeom prst="rect">
            <a:avLst/>
          </a:prstGeom>
        </p:spPr>
      </p:pic>
      <p:sp>
        <p:nvSpPr>
          <p:cNvPr id="13" name="Tekstin paikkamerkki 9">
            <a:extLst>
              <a:ext uri="{FF2B5EF4-FFF2-40B4-BE49-F238E27FC236}">
                <a16:creationId xmlns:a16="http://schemas.microsoft.com/office/drawing/2014/main" id="{86837EB9-4D5B-6CFB-84D8-6A4FD60E9790}"/>
              </a:ext>
            </a:extLst>
          </p:cNvPr>
          <p:cNvSpPr txBox="1">
            <a:spLocks/>
          </p:cNvSpPr>
          <p:nvPr/>
        </p:nvSpPr>
        <p:spPr>
          <a:xfrm>
            <a:off x="6800261" y="1523206"/>
            <a:ext cx="3932237" cy="3811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A95DC9EF-CF65-12C2-DD27-FBA0B03071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5" b="2926"/>
          <a:stretch/>
        </p:blipFill>
        <p:spPr>
          <a:xfrm>
            <a:off x="5391740" y="565079"/>
            <a:ext cx="5960472" cy="574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65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879</Words>
  <Application>Microsoft Office PowerPoint</Application>
  <PresentationFormat>Laajakuva</PresentationFormat>
  <Paragraphs>183</Paragraphs>
  <Slides>42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Wingdings</vt:lpstr>
      <vt:lpstr>Office-teema</vt:lpstr>
      <vt:lpstr>  Infoa Seinäjoen  Siirtolapuutarhan rakentamisesta 2024 </vt:lpstr>
      <vt:lpstr>SISÄLTÖNÄ</vt:lpstr>
      <vt:lpstr>  Siirtopuutarhaa pääsee rakentamaan jokainen, ei tarvitse olla seinäjokinen!  Jokaisen tulee kuitenkin sitoutua hoitamaan niin omaa palstaansa kuin yhteisiä alueita sopimuksen mukaisesti. </vt:lpstr>
      <vt:lpstr>  FAQ  </vt:lpstr>
      <vt:lpstr> Tästä tämä lähtee   </vt:lpstr>
      <vt:lpstr>ALUEEN RAKENTUMISESTA</vt:lpstr>
      <vt:lpstr>Puuttomantie, Seinäjoen Kärki</vt:lpstr>
      <vt:lpstr>Palstat</vt:lpstr>
      <vt:lpstr>VAIHE 1:  31 palstaa</vt:lpstr>
      <vt:lpstr>Kujien nimet</vt:lpstr>
      <vt:lpstr>Rakennustavan ohjeistusta </vt:lpstr>
      <vt:lpstr> Puurakenteinen  Mökin maksimikoko 40 krsm2  Kylmävaraston maksimiko 9 m2  </vt:lpstr>
      <vt:lpstr>Kaupungin mallimökki, 37 m2, parvi</vt:lpstr>
      <vt:lpstr>Kaupungin mallimökki, 27 m2, parvi</vt:lpstr>
      <vt:lpstr>Kaupungin mallimökki, 27 m2  ei parvea</vt:lpstr>
      <vt:lpstr>Rakennuksien sijoittuminen</vt:lpstr>
      <vt:lpstr>PERUSTUKSET</vt:lpstr>
      <vt:lpstr>Mökki eri värinen kuin naapuri. Katto mustaa huopaa.  Varasto voi olla erivärinen kuin mökki.  Suosituksena maanläheinen väri. </vt:lpstr>
      <vt:lpstr>Palstan kulmalle johdetaan kesävesi,  jätevesijärjestelmää ei ole</vt:lpstr>
      <vt:lpstr>  Palstan kulmalle johdetaan sähkö </vt:lpstr>
      <vt:lpstr>Jokainen palsta hoitaa keittiöjätteen kompostoinnin joko lämpöeristetyllä kompostorilla  tahi esim. bokashi -ämpärikompostorilla</vt:lpstr>
      <vt:lpstr>Viherrakentamisen ohjeistusta </vt:lpstr>
      <vt:lpstr>PowerPoint-esitys</vt:lpstr>
      <vt:lpstr>Palsta rajataan ympäriinsä leikattavalla pensasaidalla</vt:lpstr>
      <vt:lpstr>Palstalle johtaa yksi portti,  joka on maksimissaan 1,2 m leveä.  Portti voi olla rakennettu tai kasvillisuudesta.  Porttiin näkyviin palstan numero. </vt:lpstr>
      <vt:lpstr>Palstan puut alle 4 m korkeita koriste- ja hedelmäpuita. Vähintään yksi hedelmäpuu </vt:lpstr>
      <vt:lpstr>Hyötypuutarhaa iloksesi</vt:lpstr>
      <vt:lpstr>Lavakaulus- ja kasvihuoneviljely (max 9 m2 ) mahdollisia !</vt:lpstr>
      <vt:lpstr>Kukkaloistoa iloksesi !</vt:lpstr>
      <vt:lpstr>Kasviston hankinta vain taimistolta!</vt:lpstr>
      <vt:lpstr>Jokaisella palstalla oma puutarhakomposti. </vt:lpstr>
      <vt:lpstr>Yhteisöllisyydestä </vt:lpstr>
      <vt:lpstr>Naapuri on lähellä, joten …</vt:lpstr>
      <vt:lpstr>Lemmikit / Kotieläimet / Hyötyeläimet </vt:lpstr>
      <vt:lpstr>Kustannuksista </vt:lpstr>
      <vt:lpstr>Kustannuksista</vt:lpstr>
      <vt:lpstr>Etenemisestä </vt:lpstr>
      <vt:lpstr>Kuortaneen Säästöpankkisäätiö  </vt:lpstr>
      <vt:lpstr>Rakenna jo 2024 ! </vt:lpstr>
      <vt:lpstr>Yhteistyötä viritelty</vt:lpstr>
      <vt:lpstr> </vt:lpstr>
      <vt:lpstr>Tervetuloa mukaan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Seinäjoen Siirtolapuutarha</dc:title>
  <dc:creator>Jesse Luhtala</dc:creator>
  <cp:lastModifiedBy>Anttila, Kyllikki</cp:lastModifiedBy>
  <cp:revision>91</cp:revision>
  <dcterms:created xsi:type="dcterms:W3CDTF">2023-10-31T06:52:00Z</dcterms:created>
  <dcterms:modified xsi:type="dcterms:W3CDTF">2024-04-05T05:34:31Z</dcterms:modified>
</cp:coreProperties>
</file>